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48" r:id="rId1"/>
  </p:sldMasterIdLst>
  <p:notesMasterIdLst>
    <p:notesMasterId r:id="rId17"/>
  </p:notesMasterIdLst>
  <p:sldIdLst>
    <p:sldId id="256" r:id="rId2"/>
    <p:sldId id="337" r:id="rId3"/>
    <p:sldId id="257" r:id="rId4"/>
    <p:sldId id="314" r:id="rId5"/>
    <p:sldId id="316" r:id="rId6"/>
    <p:sldId id="328" r:id="rId7"/>
    <p:sldId id="318" r:id="rId8"/>
    <p:sldId id="330" r:id="rId9"/>
    <p:sldId id="335" r:id="rId10"/>
    <p:sldId id="312" r:id="rId11"/>
    <p:sldId id="340" r:id="rId12"/>
    <p:sldId id="321" r:id="rId13"/>
    <p:sldId id="343" r:id="rId14"/>
    <p:sldId id="315" r:id="rId15"/>
    <p:sldId id="279" r:id="rId16"/>
  </p:sldIdLst>
  <p:sldSz cx="9144000" cy="5143500" type="screen16x9"/>
  <p:notesSz cx="6858000" cy="9144000"/>
  <p:embeddedFontLst>
    <p:embeddedFont>
      <p:font typeface="Aparajita" panose="02020603050405020304" pitchFamily="18" charset="0"/>
      <p:regular r:id="rId18"/>
      <p:bold r:id="rId19"/>
      <p:italic r:id="rId20"/>
      <p:boldItalic r:id="rId21"/>
    </p:embeddedFont>
    <p:embeddedFont>
      <p:font typeface="Bahnschrift" panose="020B0502040204020203" pitchFamily="34" charset="0"/>
      <p:regular r:id="rId22"/>
      <p:bold r:id="rId23"/>
    </p:embeddedFont>
    <p:embeddedFont>
      <p:font typeface="Bahnschrift Condensed" panose="020B0502040204020203" pitchFamily="34" charset="0"/>
      <p:regular r:id="rId24"/>
      <p:bold r:id="rId25"/>
    </p:embeddedFont>
    <p:embeddedFont>
      <p:font typeface="Bahnschrift SemiBold SemiCondensed" panose="020B0502040204020203" pitchFamily="34" charset="0"/>
      <p:bold r:id="rId26"/>
    </p:embeddedFont>
    <p:embeddedFont>
      <p:font typeface="Bebas Neue" panose="020B0606020202050201" pitchFamily="34" charset="0"/>
      <p:regular r:id="rId27"/>
    </p:embeddedFont>
    <p:embeddedFont>
      <p:font typeface="Consolas" panose="020B0609020204030204" pitchFamily="49" charset="0"/>
      <p:regular r:id="rId28"/>
      <p:bold r:id="rId29"/>
      <p:italic r:id="rId30"/>
      <p:boldItalic r:id="rId31"/>
    </p:embeddedFont>
    <p:embeddedFont>
      <p:font typeface="Roboto" panose="02000000000000000000" pitchFamily="2" charset="0"/>
      <p:regular r:id="rId32"/>
    </p:embeddedFont>
    <p:embeddedFont>
      <p:font typeface="Rockwell Condensed" panose="02060603050405020104" pitchFamily="18" charset="0"/>
      <p:regular r:id="rId33"/>
      <p:bold r:id="rId34"/>
    </p:embeddedFont>
    <p:embeddedFont>
      <p:font typeface="Sitka Displ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61">
          <p15:clr>
            <a:srgbClr val="A4A3A4"/>
          </p15:clr>
        </p15:guide>
        <p15:guide id="2" pos="28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20" y="60"/>
      </p:cViewPr>
      <p:guideLst>
        <p:guide orient="horz" pos="361"/>
        <p:guide pos="288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 Palanisamy" userId="d2c8015b30171010" providerId="LiveId" clId="{C62AD352-335C-458D-AAF6-ACD9BB176A1B}"/>
    <pc:docChg chg="custSel modSld">
      <pc:chgData name="Siddharth Palanisamy" userId="d2c8015b30171010" providerId="LiveId" clId="{C62AD352-335C-458D-AAF6-ACD9BB176A1B}" dt="2024-10-18T12:25:08.107" v="10" actId="1076"/>
      <pc:docMkLst>
        <pc:docMk/>
      </pc:docMkLst>
      <pc:sldChg chg="delSp modSp mod">
        <pc:chgData name="Siddharth Palanisamy" userId="d2c8015b30171010" providerId="LiveId" clId="{C62AD352-335C-458D-AAF6-ACD9BB176A1B}" dt="2024-10-18T12:25:08.107" v="10" actId="1076"/>
        <pc:sldMkLst>
          <pc:docMk/>
          <pc:sldMk cId="0" sldId="279"/>
        </pc:sldMkLst>
        <pc:spChg chg="mod">
          <ac:chgData name="Siddharth Palanisamy" userId="d2c8015b30171010" providerId="LiveId" clId="{C62AD352-335C-458D-AAF6-ACD9BB176A1B}" dt="2024-10-18T12:25:08.107" v="10" actId="1076"/>
          <ac:spMkLst>
            <pc:docMk/>
            <pc:sldMk cId="0" sldId="279"/>
            <ac:spMk id="7" creationId="{00000000-0000-0000-0000-000000000000}"/>
          </ac:spMkLst>
        </pc:spChg>
        <pc:spChg chg="del mod">
          <ac:chgData name="Siddharth Palanisamy" userId="d2c8015b30171010" providerId="LiveId" clId="{C62AD352-335C-458D-AAF6-ACD9BB176A1B}" dt="2024-10-18T12:24:19.335" v="2" actId="21"/>
          <ac:spMkLst>
            <pc:docMk/>
            <pc:sldMk cId="0" sldId="279"/>
            <ac:spMk id="101" creationId="{00000000-0000-0000-0000-000000000000}"/>
          </ac:spMkLst>
        </pc:spChg>
        <pc:spChg chg="del mod">
          <ac:chgData name="Siddharth Palanisamy" userId="d2c8015b30171010" providerId="LiveId" clId="{C62AD352-335C-458D-AAF6-ACD9BB176A1B}" dt="2024-10-18T12:24:42.426" v="6" actId="21"/>
          <ac:spMkLst>
            <pc:docMk/>
            <pc:sldMk cId="0" sldId="279"/>
            <ac:spMk id="108" creationId="{00000000-0000-0000-0000-000000000000}"/>
          </ac:spMkLst>
        </pc:spChg>
        <pc:spChg chg="mod">
          <ac:chgData name="Siddharth Palanisamy" userId="d2c8015b30171010" providerId="LiveId" clId="{C62AD352-335C-458D-AAF6-ACD9BB176A1B}" dt="2024-10-18T12:24:33.181" v="4" actId="20577"/>
          <ac:spMkLst>
            <pc:docMk/>
            <pc:sldMk cId="0" sldId="279"/>
            <ac:spMk id="109" creationId="{00000000-0000-0000-0000-000000000000}"/>
          </ac:spMkLst>
        </pc:spChg>
        <pc:spChg chg="mod">
          <ac:chgData name="Siddharth Palanisamy" userId="d2c8015b30171010" providerId="LiveId" clId="{C62AD352-335C-458D-AAF6-ACD9BB176A1B}" dt="2024-10-18T12:23:52.674" v="0" actId="20577"/>
          <ac:spMkLst>
            <pc:docMk/>
            <pc:sldMk cId="0" sldId="279"/>
            <ac:spMk id="2578" creationId="{00000000-0000-0000-0000-000000000000}"/>
          </ac:spMkLst>
        </pc:spChg>
        <pc:spChg chg="mod">
          <ac:chgData name="Siddharth Palanisamy" userId="d2c8015b30171010" providerId="LiveId" clId="{C62AD352-335C-458D-AAF6-ACD9BB176A1B}" dt="2024-10-18T12:24:51.800" v="9" actId="20577"/>
          <ac:spMkLst>
            <pc:docMk/>
            <pc:sldMk cId="0" sldId="279"/>
            <ac:spMk id="2579" creationId="{00000000-0000-0000-0000-000000000000}"/>
          </ac:spMkLst>
        </pc:spChg>
        <pc:spChg chg="mod">
          <ac:chgData name="Siddharth Palanisamy" userId="d2c8015b30171010" providerId="LiveId" clId="{C62AD352-335C-458D-AAF6-ACD9BB176A1B}" dt="2024-10-18T12:24:46.006" v="7" actId="20577"/>
          <ac:spMkLst>
            <pc:docMk/>
            <pc:sldMk cId="0" sldId="279"/>
            <ac:spMk id="2580" creationId="{00000000-0000-0000-0000-000000000000}"/>
          </ac:spMkLst>
        </pc:spChg>
        <pc:spChg chg="mod">
          <ac:chgData name="Siddharth Palanisamy" userId="d2c8015b30171010" providerId="LiveId" clId="{C62AD352-335C-458D-AAF6-ACD9BB176A1B}" dt="2024-10-18T12:24:29.865" v="3" actId="20577"/>
          <ac:spMkLst>
            <pc:docMk/>
            <pc:sldMk cId="0" sldId="279"/>
            <ac:spMk id="2583"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6F7B97E-01DC-4115-94A9-511FFFBEB4A2}" type="doc">
      <dgm:prSet loTypeId="urn:microsoft.com/office/officeart/2005/8/layout/vList3" loCatId="picture" qsTypeId="urn:microsoft.com/office/officeart/2005/8/quickstyle/3d1#1" qsCatId="3D" csTypeId="urn:microsoft.com/office/officeart/2005/8/colors/accent1_2#1" csCatId="accent1" phldr="1"/>
      <dgm:spPr/>
      <dgm:t>
        <a:bodyPr/>
        <a:lstStyle/>
        <a:p>
          <a:endParaRPr lang="en-US"/>
        </a:p>
      </dgm:t>
    </dgm:pt>
    <dgm:pt modelId="{87FB6793-90B5-4378-AE56-73F7CD15509F}">
      <dgm:prSet phldrT="[Text]" custT="1"/>
      <dgm:spPr/>
      <dgm:t>
        <a:bodyPr/>
        <a:lstStyle/>
        <a:p>
          <a:pPr algn="just">
            <a:lnSpc>
              <a:spcPct val="100000"/>
            </a:lnSpc>
          </a:pPr>
          <a:r>
            <a:rPr lang="en-US" sz="1200" dirty="0">
              <a:latin typeface="Bahnschrift" panose="020B0502040204020203" pitchFamily="34" charset="0"/>
            </a:rPr>
            <a:t>The teachers need to hire student attendance sheet Excel to collect and file student attendance is lost</a:t>
          </a:r>
          <a:r>
            <a:rPr lang="en-US" sz="1400" dirty="0"/>
            <a:t>.</a:t>
          </a:r>
        </a:p>
      </dgm:t>
    </dgm:pt>
    <dgm:pt modelId="{81557055-7A9A-4FB2-B4BC-6DBDAD98D101}" type="parTrans" cxnId="{682D3ED0-A089-4D9D-B19E-EEB2B8256CF5}">
      <dgm:prSet/>
      <dgm:spPr/>
      <dgm:t>
        <a:bodyPr/>
        <a:lstStyle/>
        <a:p>
          <a:endParaRPr lang="en-US"/>
        </a:p>
      </dgm:t>
    </dgm:pt>
    <dgm:pt modelId="{901F70E3-8CB7-4BE7-8D17-805485EB4EFD}" type="sibTrans" cxnId="{682D3ED0-A089-4D9D-B19E-EEB2B8256CF5}">
      <dgm:prSet/>
      <dgm:spPr/>
      <dgm:t>
        <a:bodyPr/>
        <a:lstStyle/>
        <a:p>
          <a:endParaRPr lang="en-US"/>
        </a:p>
      </dgm:t>
    </dgm:pt>
    <dgm:pt modelId="{0EFC4A0A-6B23-4391-8386-57ADBB46F348}">
      <dgm:prSet phldrT="[Text]" phldr="0" custT="1"/>
      <dgm:spPr/>
      <dgm:t>
        <a:bodyPr vert="horz" wrap="square"/>
        <a:lstStyle/>
        <a:p>
          <a:pPr algn="just">
            <a:lnSpc>
              <a:spcPct val="100000"/>
            </a:lnSpc>
            <a:spcBef>
              <a:spcPct val="0"/>
            </a:spcBef>
            <a:spcAft>
              <a:spcPct val="35000"/>
            </a:spcAft>
          </a:pPr>
          <a:r>
            <a:rPr sz="1200">
              <a:latin typeface="Bahnschrift" panose="020B0502040204020203" pitchFamily="34" charset="0"/>
              <a:cs typeface="Bahnschrift" panose="020B0502040204020203" pitchFamily="34" charset="0"/>
            </a:rPr>
            <a:t>You may receive false attendance data from your employees when you track attendance manually.</a:t>
          </a:r>
        </a:p>
      </dgm:t>
    </dgm:pt>
    <dgm:pt modelId="{AA9B767B-61FE-4E4B-BC3C-77172B98F06A}" type="parTrans" cxnId="{8BE1E0C5-AB2B-41A2-A35C-A2042FD3C946}">
      <dgm:prSet/>
      <dgm:spPr/>
      <dgm:t>
        <a:bodyPr/>
        <a:lstStyle/>
        <a:p>
          <a:endParaRPr lang="en-US"/>
        </a:p>
      </dgm:t>
    </dgm:pt>
    <dgm:pt modelId="{AC3EB0A3-B8AC-4FA9-B201-2BF1144247DA}" type="sibTrans" cxnId="{8BE1E0C5-AB2B-41A2-A35C-A2042FD3C946}">
      <dgm:prSet/>
      <dgm:spPr/>
      <dgm:t>
        <a:bodyPr/>
        <a:lstStyle/>
        <a:p>
          <a:endParaRPr lang="en-US"/>
        </a:p>
      </dgm:t>
    </dgm:pt>
    <dgm:pt modelId="{44492677-3D40-45AF-AF08-E0D577AE73E3}">
      <dgm:prSet phldrT="[Text]" phldr="0" custT="1"/>
      <dgm:spPr/>
      <dgm:t>
        <a:bodyPr vert="horz" wrap="square"/>
        <a:lstStyle/>
        <a:p>
          <a:pPr algn="just">
            <a:lnSpc>
              <a:spcPct val="100000"/>
            </a:lnSpc>
            <a:spcBef>
              <a:spcPct val="0"/>
            </a:spcBef>
            <a:spcAft>
              <a:spcPct val="35000"/>
            </a:spcAft>
          </a:pPr>
          <a:r>
            <a:rPr lang="en-IN" altLang="en-US" sz="1200" dirty="0">
              <a:latin typeface="Bahnschrift" panose="020B0502040204020203" pitchFamily="34" charset="0"/>
            </a:rPr>
            <a:t>It is a time consuming process in a class</a:t>
          </a:r>
          <a:r>
            <a:rPr lang="en-US" sz="1200" dirty="0">
              <a:latin typeface="Bahnschrift" panose="020B0502040204020203" pitchFamily="34" charset="0"/>
            </a:rPr>
            <a:t>.</a:t>
          </a:r>
          <a:endParaRPr sz="6500"/>
        </a:p>
      </dgm:t>
    </dgm:pt>
    <dgm:pt modelId="{25558FFB-7394-4169-A4AD-F367D83B8AB8}" type="parTrans" cxnId="{CE48050D-8CD7-4E6D-805F-E9225C92BC66}">
      <dgm:prSet/>
      <dgm:spPr/>
      <dgm:t>
        <a:bodyPr/>
        <a:lstStyle/>
        <a:p>
          <a:endParaRPr lang="en-US"/>
        </a:p>
      </dgm:t>
    </dgm:pt>
    <dgm:pt modelId="{E6702DD9-CF15-4C0F-A299-F2B7581C1E47}" type="sibTrans" cxnId="{CE48050D-8CD7-4E6D-805F-E9225C92BC66}">
      <dgm:prSet/>
      <dgm:spPr/>
      <dgm:t>
        <a:bodyPr/>
        <a:lstStyle/>
        <a:p>
          <a:endParaRPr lang="en-US"/>
        </a:p>
      </dgm:t>
    </dgm:pt>
    <dgm:pt modelId="{2D9F93C6-6DFB-43E6-AA40-6CC27EF77291}">
      <dgm:prSet phldrT="[Text]" custT="1"/>
      <dgm:spPr/>
      <dgm:t>
        <a:bodyPr/>
        <a:lstStyle/>
        <a:p>
          <a:pPr algn="just"/>
          <a:r>
            <a:rPr lang="en-US" sz="1200" dirty="0">
              <a:latin typeface="Bahnschrift" panose="020B0502040204020203" pitchFamily="34" charset="0"/>
            </a:rPr>
            <a:t>Attendance records are not communicated efficiently.</a:t>
          </a:r>
        </a:p>
      </dgm:t>
    </dgm:pt>
    <dgm:pt modelId="{C7B618BD-B804-4A3B-9736-A981E0A7A8A1}" type="parTrans" cxnId="{5465C2A7-CB91-4DEE-90B1-B49540DF4EC0}">
      <dgm:prSet/>
      <dgm:spPr/>
      <dgm:t>
        <a:bodyPr/>
        <a:lstStyle/>
        <a:p>
          <a:endParaRPr lang="en-US"/>
        </a:p>
      </dgm:t>
    </dgm:pt>
    <dgm:pt modelId="{93B77F89-B6E8-4030-B976-996E00F68121}" type="sibTrans" cxnId="{5465C2A7-CB91-4DEE-90B1-B49540DF4EC0}">
      <dgm:prSet/>
      <dgm:spPr/>
      <dgm:t>
        <a:bodyPr/>
        <a:lstStyle/>
        <a:p>
          <a:endParaRPr lang="en-US"/>
        </a:p>
      </dgm:t>
    </dgm:pt>
    <dgm:pt modelId="{6E57F5DA-C85B-4D18-8706-74116DF4C0EB}" type="pres">
      <dgm:prSet presAssocID="{06F7B97E-01DC-4115-94A9-511FFFBEB4A2}" presName="linearFlow" presStyleCnt="0">
        <dgm:presLayoutVars>
          <dgm:dir/>
          <dgm:resizeHandles val="exact"/>
        </dgm:presLayoutVars>
      </dgm:prSet>
      <dgm:spPr/>
    </dgm:pt>
    <dgm:pt modelId="{554B21EA-BEA9-4DED-9A44-E31B90C3147E}" type="pres">
      <dgm:prSet presAssocID="{87FB6793-90B5-4378-AE56-73F7CD15509F}" presName="composite" presStyleCnt="0"/>
      <dgm:spPr/>
    </dgm:pt>
    <dgm:pt modelId="{5C1C2BAC-083B-461A-9775-827DEC6CC65D}" type="pres">
      <dgm:prSet presAssocID="{87FB6793-90B5-4378-AE56-73F7CD15509F}" presName="imgShp" presStyleLbl="fgImgPlace1" presStyleIdx="0" presStyleCnt="4" custLinFactNeighborX="-3768" custLinFactNeighborY="-175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687B0E-C9AE-4896-AFE9-C078A69622BF}" type="pres">
      <dgm:prSet presAssocID="{87FB6793-90B5-4378-AE56-73F7CD15509F}" presName="txShp" presStyleLbl="node1" presStyleIdx="0" presStyleCnt="4" custScaleX="100179" custScaleY="128706" custLinFactNeighborX="-835" custLinFactNeighborY="18210">
        <dgm:presLayoutVars>
          <dgm:bulletEnabled val="1"/>
        </dgm:presLayoutVars>
      </dgm:prSet>
      <dgm:spPr/>
    </dgm:pt>
    <dgm:pt modelId="{EC0DF4F2-7911-473A-AB79-216414D984B1}" type="pres">
      <dgm:prSet presAssocID="{901F70E3-8CB7-4BE7-8D17-805485EB4EFD}" presName="spacing" presStyleCnt="0"/>
      <dgm:spPr/>
    </dgm:pt>
    <dgm:pt modelId="{FF3AB708-3758-4CA0-A5D0-3C564A7E8212}" type="pres">
      <dgm:prSet presAssocID="{0EFC4A0A-6B23-4391-8386-57ADBB46F348}" presName="composite" presStyleCnt="0"/>
      <dgm:spPr/>
    </dgm:pt>
    <dgm:pt modelId="{8100EAC8-AFE8-4A07-9A98-D2520FFCFC54}" type="pres">
      <dgm:prSet presAssocID="{0EFC4A0A-6B23-4391-8386-57ADBB46F348}" presName="imgShp" presStyleLbl="fgImgPlace1" presStyleIdx="1" presStyleCnt="4"/>
      <dgm:spPr>
        <a:blipFill rotWithShape="1">
          <a:blip xmlns:r="http://schemas.openxmlformats.org/officeDocument/2006/relationships" r:embed="rId2"/>
          <a:srcRect/>
          <a:stretch>
            <a:fillRect/>
          </a:stretch>
        </a:blipFill>
      </dgm:spPr>
    </dgm:pt>
    <dgm:pt modelId="{2DD05A42-D2CD-4994-A0BD-9534DEF11853}" type="pres">
      <dgm:prSet presAssocID="{0EFC4A0A-6B23-4391-8386-57ADBB46F348}" presName="txShp" presStyleLbl="node1" presStyleIdx="1" presStyleCnt="4">
        <dgm:presLayoutVars>
          <dgm:bulletEnabled val="1"/>
        </dgm:presLayoutVars>
      </dgm:prSet>
      <dgm:spPr/>
    </dgm:pt>
    <dgm:pt modelId="{9F8E1883-DD15-4A83-8B48-86FA7A13F0B7}" type="pres">
      <dgm:prSet presAssocID="{AC3EB0A3-B8AC-4FA9-B201-2BF1144247DA}" presName="spacing" presStyleCnt="0"/>
      <dgm:spPr/>
    </dgm:pt>
    <dgm:pt modelId="{AD2C8D09-6A35-4B74-A2F6-9A5E95DE248B}" type="pres">
      <dgm:prSet presAssocID="{44492677-3D40-45AF-AF08-E0D577AE73E3}" presName="composite" presStyleCnt="0"/>
      <dgm:spPr/>
    </dgm:pt>
    <dgm:pt modelId="{21A9771C-903A-4805-8B0C-CD74B6E98BE4}" type="pres">
      <dgm:prSet presAssocID="{44492677-3D40-45AF-AF08-E0D577AE73E3}" presName="imgShp" presStyleLbl="fgImgPlace1" presStyleIdx="2" presStyleCnt="4"/>
      <dgm:spPr>
        <a:blipFill rotWithShape="1">
          <a:blip xmlns:r="http://schemas.openxmlformats.org/officeDocument/2006/relationships" r:embed="rId3"/>
          <a:srcRect/>
          <a:stretch>
            <a:fillRect/>
          </a:stretch>
        </a:blipFill>
      </dgm:spPr>
    </dgm:pt>
    <dgm:pt modelId="{BA70F03B-8577-4190-9A84-438B9E95F2FD}" type="pres">
      <dgm:prSet presAssocID="{44492677-3D40-45AF-AF08-E0D577AE73E3}" presName="txShp" presStyleLbl="node1" presStyleIdx="2" presStyleCnt="4">
        <dgm:presLayoutVars>
          <dgm:bulletEnabled val="1"/>
        </dgm:presLayoutVars>
      </dgm:prSet>
      <dgm:spPr/>
    </dgm:pt>
    <dgm:pt modelId="{89F4D536-8F3C-4645-B6A6-99C8692D7C9C}" type="pres">
      <dgm:prSet presAssocID="{E6702DD9-CF15-4C0F-A299-F2B7581C1E47}" presName="spacing" presStyleCnt="0"/>
      <dgm:spPr/>
    </dgm:pt>
    <dgm:pt modelId="{1768B7F8-3407-4445-ADE3-0BDAD70D02B4}" type="pres">
      <dgm:prSet presAssocID="{2D9F93C6-6DFB-43E6-AA40-6CC27EF77291}" presName="composite" presStyleCnt="0"/>
      <dgm:spPr/>
    </dgm:pt>
    <dgm:pt modelId="{109B5D4E-1BBC-45B3-93A7-77A38ED4646A}" type="pres">
      <dgm:prSet presAssocID="{2D9F93C6-6DFB-43E6-AA40-6CC27EF77291}"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93413A5-8F21-4D4C-8449-9BC370B579AB}" type="pres">
      <dgm:prSet presAssocID="{2D9F93C6-6DFB-43E6-AA40-6CC27EF77291}" presName="txShp" presStyleLbl="node1" presStyleIdx="3" presStyleCnt="4">
        <dgm:presLayoutVars>
          <dgm:bulletEnabled val="1"/>
        </dgm:presLayoutVars>
      </dgm:prSet>
      <dgm:spPr/>
    </dgm:pt>
  </dgm:ptLst>
  <dgm:cxnLst>
    <dgm:cxn modelId="{5FD9FA01-8737-4AD3-AE4E-99B3227D45E5}" type="presOf" srcId="{901F70E3-8CB7-4BE7-8D17-805485EB4EFD}" destId="{EC0DF4F2-7911-473A-AB79-216414D984B1}" srcOrd="0" destOrd="0" presId="urn:microsoft.com/office/officeart/2005/8/layout/vList3"/>
    <dgm:cxn modelId="{DCC2D609-EE70-4587-A70E-B20D954316F7}" type="presOf" srcId="{AC3EB0A3-B8AC-4FA9-B201-2BF1144247DA}" destId="{9F8E1883-DD15-4A83-8B48-86FA7A13F0B7}" srcOrd="0" destOrd="0" presId="urn:microsoft.com/office/officeart/2005/8/layout/vList3"/>
    <dgm:cxn modelId="{CE48050D-8CD7-4E6D-805F-E9225C92BC66}" srcId="{06F7B97E-01DC-4115-94A9-511FFFBEB4A2}" destId="{44492677-3D40-45AF-AF08-E0D577AE73E3}" srcOrd="2" destOrd="0" parTransId="{25558FFB-7394-4169-A4AD-F367D83B8AB8}" sibTransId="{E6702DD9-CF15-4C0F-A299-F2B7581C1E47}"/>
    <dgm:cxn modelId="{EA26B90F-187A-43D6-8FF5-876496D62ABC}" type="presOf" srcId="{0EFC4A0A-6B23-4391-8386-57ADBB46F348}" destId="{2DD05A42-D2CD-4994-A0BD-9534DEF11853}" srcOrd="0" destOrd="0" presId="urn:microsoft.com/office/officeart/2005/8/layout/vList3"/>
    <dgm:cxn modelId="{E55F0A22-0B78-44E3-AAF6-C8B42C770819}" type="presOf" srcId="{E6702DD9-CF15-4C0F-A299-F2B7581C1E47}" destId="{89F4D536-8F3C-4645-B6A6-99C8692D7C9C}" srcOrd="0" destOrd="0" presId="urn:microsoft.com/office/officeart/2005/8/layout/vList3"/>
    <dgm:cxn modelId="{8212B465-3ED1-4B41-B8F6-44C814BC3AB3}" type="presOf" srcId="{44492677-3D40-45AF-AF08-E0D577AE73E3}" destId="{BA70F03B-8577-4190-9A84-438B9E95F2FD}" srcOrd="0" destOrd="0" presId="urn:microsoft.com/office/officeart/2005/8/layout/vList3"/>
    <dgm:cxn modelId="{8DAE2A4E-40AE-4A53-AB08-70AE3CBB47C6}" type="presOf" srcId="{87FB6793-90B5-4378-AE56-73F7CD15509F}" destId="{13687B0E-C9AE-4896-AFE9-C078A69622BF}" srcOrd="0" destOrd="0" presId="urn:microsoft.com/office/officeart/2005/8/layout/vList3"/>
    <dgm:cxn modelId="{5465C2A7-CB91-4DEE-90B1-B49540DF4EC0}" srcId="{06F7B97E-01DC-4115-94A9-511FFFBEB4A2}" destId="{2D9F93C6-6DFB-43E6-AA40-6CC27EF77291}" srcOrd="3" destOrd="0" parTransId="{C7B618BD-B804-4A3B-9736-A981E0A7A8A1}" sibTransId="{93B77F89-B6E8-4030-B976-996E00F68121}"/>
    <dgm:cxn modelId="{8BE1E0C5-AB2B-41A2-A35C-A2042FD3C946}" srcId="{06F7B97E-01DC-4115-94A9-511FFFBEB4A2}" destId="{0EFC4A0A-6B23-4391-8386-57ADBB46F348}" srcOrd="1" destOrd="0" parTransId="{AA9B767B-61FE-4E4B-BC3C-77172B98F06A}" sibTransId="{AC3EB0A3-B8AC-4FA9-B201-2BF1144247DA}"/>
    <dgm:cxn modelId="{D0BC73CE-9975-45E2-B7D7-1895928BD9E9}" type="presOf" srcId="{06F7B97E-01DC-4115-94A9-511FFFBEB4A2}" destId="{6E57F5DA-C85B-4D18-8706-74116DF4C0EB}" srcOrd="0" destOrd="0" presId="urn:microsoft.com/office/officeart/2005/8/layout/vList3"/>
    <dgm:cxn modelId="{682D3ED0-A089-4D9D-B19E-EEB2B8256CF5}" srcId="{06F7B97E-01DC-4115-94A9-511FFFBEB4A2}" destId="{87FB6793-90B5-4378-AE56-73F7CD15509F}" srcOrd="0" destOrd="0" parTransId="{81557055-7A9A-4FB2-B4BC-6DBDAD98D101}" sibTransId="{901F70E3-8CB7-4BE7-8D17-805485EB4EFD}"/>
    <dgm:cxn modelId="{74CBCFEF-0735-4ADE-80E4-E0858AD10FAF}" type="presOf" srcId="{2D9F93C6-6DFB-43E6-AA40-6CC27EF77291}" destId="{293413A5-8F21-4D4C-8449-9BC370B579AB}" srcOrd="0" destOrd="0" presId="urn:microsoft.com/office/officeart/2005/8/layout/vList3"/>
    <dgm:cxn modelId="{DF541BE2-473A-4AF1-9192-71E235ED8F75}" type="presParOf" srcId="{6E57F5DA-C85B-4D18-8706-74116DF4C0EB}" destId="{554B21EA-BEA9-4DED-9A44-E31B90C3147E}" srcOrd="0" destOrd="0" presId="urn:microsoft.com/office/officeart/2005/8/layout/vList3"/>
    <dgm:cxn modelId="{07CD043E-CDB9-4039-8DCC-3C83C3EBA30D}" type="presParOf" srcId="{554B21EA-BEA9-4DED-9A44-E31B90C3147E}" destId="{5C1C2BAC-083B-461A-9775-827DEC6CC65D}" srcOrd="0" destOrd="0" presId="urn:microsoft.com/office/officeart/2005/8/layout/vList3"/>
    <dgm:cxn modelId="{C522B7BD-E7F7-4284-A7DF-A9E9B0D5D584}" type="presParOf" srcId="{554B21EA-BEA9-4DED-9A44-E31B90C3147E}" destId="{13687B0E-C9AE-4896-AFE9-C078A69622BF}" srcOrd="1" destOrd="0" presId="urn:microsoft.com/office/officeart/2005/8/layout/vList3"/>
    <dgm:cxn modelId="{26155FE7-5FAA-40B6-BE7F-EFE2751F2E5C}" type="presParOf" srcId="{6E57F5DA-C85B-4D18-8706-74116DF4C0EB}" destId="{EC0DF4F2-7911-473A-AB79-216414D984B1}" srcOrd="1" destOrd="0" presId="urn:microsoft.com/office/officeart/2005/8/layout/vList3"/>
    <dgm:cxn modelId="{EDEE6638-FA29-4E88-AF55-C08560EFD344}" type="presParOf" srcId="{6E57F5DA-C85B-4D18-8706-74116DF4C0EB}" destId="{FF3AB708-3758-4CA0-A5D0-3C564A7E8212}" srcOrd="2" destOrd="0" presId="urn:microsoft.com/office/officeart/2005/8/layout/vList3"/>
    <dgm:cxn modelId="{6E314B81-BF8E-42A2-8167-B0A68AC04D67}" type="presParOf" srcId="{FF3AB708-3758-4CA0-A5D0-3C564A7E8212}" destId="{8100EAC8-AFE8-4A07-9A98-D2520FFCFC54}" srcOrd="0" destOrd="0" presId="urn:microsoft.com/office/officeart/2005/8/layout/vList3"/>
    <dgm:cxn modelId="{CED9BDDC-BAA8-4634-B0CE-5E7B71F86E5F}" type="presParOf" srcId="{FF3AB708-3758-4CA0-A5D0-3C564A7E8212}" destId="{2DD05A42-D2CD-4994-A0BD-9534DEF11853}" srcOrd="1" destOrd="0" presId="urn:microsoft.com/office/officeart/2005/8/layout/vList3"/>
    <dgm:cxn modelId="{1B2984CC-13A6-4020-A361-005D473F3466}" type="presParOf" srcId="{6E57F5DA-C85B-4D18-8706-74116DF4C0EB}" destId="{9F8E1883-DD15-4A83-8B48-86FA7A13F0B7}" srcOrd="3" destOrd="0" presId="urn:microsoft.com/office/officeart/2005/8/layout/vList3"/>
    <dgm:cxn modelId="{76C268CB-8618-42E5-A457-E097E005AB10}" type="presParOf" srcId="{6E57F5DA-C85B-4D18-8706-74116DF4C0EB}" destId="{AD2C8D09-6A35-4B74-A2F6-9A5E95DE248B}" srcOrd="4" destOrd="0" presId="urn:microsoft.com/office/officeart/2005/8/layout/vList3"/>
    <dgm:cxn modelId="{61038A4E-70D2-4401-8D52-FC0943B9259F}" type="presParOf" srcId="{AD2C8D09-6A35-4B74-A2F6-9A5E95DE248B}" destId="{21A9771C-903A-4805-8B0C-CD74B6E98BE4}" srcOrd="0" destOrd="0" presId="urn:microsoft.com/office/officeart/2005/8/layout/vList3"/>
    <dgm:cxn modelId="{693527D8-CA4D-490E-BF64-5171288C2AEC}" type="presParOf" srcId="{AD2C8D09-6A35-4B74-A2F6-9A5E95DE248B}" destId="{BA70F03B-8577-4190-9A84-438B9E95F2FD}" srcOrd="1" destOrd="0" presId="urn:microsoft.com/office/officeart/2005/8/layout/vList3"/>
    <dgm:cxn modelId="{299B0A55-A492-4A41-805E-A7F3CAA494FD}" type="presParOf" srcId="{6E57F5DA-C85B-4D18-8706-74116DF4C0EB}" destId="{89F4D536-8F3C-4645-B6A6-99C8692D7C9C}" srcOrd="5" destOrd="0" presId="urn:microsoft.com/office/officeart/2005/8/layout/vList3"/>
    <dgm:cxn modelId="{E5E25809-1375-48EB-853D-0B2A195B5203}" type="presParOf" srcId="{6E57F5DA-C85B-4D18-8706-74116DF4C0EB}" destId="{1768B7F8-3407-4445-ADE3-0BDAD70D02B4}" srcOrd="6" destOrd="0" presId="urn:microsoft.com/office/officeart/2005/8/layout/vList3"/>
    <dgm:cxn modelId="{7ABFA3B7-0FD7-41CE-941F-2744FA03B0F0}" type="presParOf" srcId="{1768B7F8-3407-4445-ADE3-0BDAD70D02B4}" destId="{109B5D4E-1BBC-45B3-93A7-77A38ED4646A}" srcOrd="0" destOrd="0" presId="urn:microsoft.com/office/officeart/2005/8/layout/vList3"/>
    <dgm:cxn modelId="{A8CB6118-7695-4E6F-97FA-1326D107C3C0}" type="presParOf" srcId="{1768B7F8-3407-4445-ADE3-0BDAD70D02B4}" destId="{293413A5-8F21-4D4C-8449-9BC370B579A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D6F3C-CA90-433D-B218-7A2A5C8B7778}" type="doc">
      <dgm:prSet loTypeId="urn:microsoft.com/office/officeart/2005/8/layout/pList2" loCatId="list" qsTypeId="urn:microsoft.com/office/officeart/2005/8/quickstyle/3d4#1" qsCatId="3D" csTypeId="urn:microsoft.com/office/officeart/2005/8/colors/accent0_2#1" csCatId="mainScheme" phldr="1"/>
      <dgm:spPr/>
    </dgm:pt>
    <dgm:pt modelId="{9532CC7B-0136-44E4-8F8C-A080691719E8}">
      <dgm:prSet phldrT="[Text]" custT="1"/>
      <dgm:spPr/>
      <dgm:t>
        <a:bodyPr/>
        <a:lstStyle/>
        <a:p>
          <a:pPr algn="l"/>
          <a:endParaRPr lang="en-US" sz="1400" b="0" dirty="0">
            <a:latin typeface="Bahnschrift" panose="020B0502040204020203" pitchFamily="34" charset="0"/>
          </a:endParaRPr>
        </a:p>
        <a:p>
          <a:pPr algn="l"/>
          <a:endParaRPr lang="en-US" sz="1400" b="0" dirty="0">
            <a:latin typeface="Bahnschrift" panose="020B0502040204020203" pitchFamily="34" charset="0"/>
          </a:endParaRPr>
        </a:p>
        <a:p>
          <a:pPr algn="l"/>
          <a:r>
            <a:rPr lang="en-US" sz="1400" b="0" dirty="0">
              <a:latin typeface="Bahnschrift" panose="020B0502040204020203" pitchFamily="34" charset="0"/>
            </a:rPr>
            <a:t>Spots the presence of attending students and providing the timing of the attendance marked</a:t>
          </a:r>
          <a:r>
            <a:rPr lang="en-US" sz="1800" b="0" dirty="0">
              <a:latin typeface="Bahnschrift SemiBold SemiCondensed" panose="020B0502040204020203" pitchFamily="34" charset="0"/>
            </a:rPr>
            <a:t>.</a:t>
          </a:r>
        </a:p>
      </dgm:t>
    </dgm:pt>
    <dgm:pt modelId="{7BBC74AD-47D7-4315-B1F9-166E930FC847}" type="parTrans" cxnId="{77922DD0-7D09-44D7-BAB3-C8EAFB2FB2D8}">
      <dgm:prSet/>
      <dgm:spPr/>
      <dgm:t>
        <a:bodyPr/>
        <a:lstStyle/>
        <a:p>
          <a:endParaRPr lang="en-US"/>
        </a:p>
      </dgm:t>
    </dgm:pt>
    <dgm:pt modelId="{DF46B2E5-E2D4-4929-BF01-2ACEE4F99F53}" type="sibTrans" cxnId="{77922DD0-7D09-44D7-BAB3-C8EAFB2FB2D8}">
      <dgm:prSet/>
      <dgm:spPr/>
      <dgm:t>
        <a:bodyPr/>
        <a:lstStyle/>
        <a:p>
          <a:endParaRPr lang="en-US"/>
        </a:p>
      </dgm:t>
    </dgm:pt>
    <dgm:pt modelId="{9FB1B430-ACC7-4383-BF44-22CB6F9A7421}">
      <dgm:prSet phldrT="[Text]" custT="1"/>
      <dgm:spPr/>
      <dgm:t>
        <a:bodyPr/>
        <a:lstStyle/>
        <a:p>
          <a:pPr algn="ctr"/>
          <a:endParaRPr lang="en-US" sz="1400" dirty="0">
            <a:latin typeface="Bahnschrift" panose="020B0502040204020203" pitchFamily="34" charset="0"/>
          </a:endParaRPr>
        </a:p>
        <a:p>
          <a:pPr algn="ctr"/>
          <a:endParaRPr lang="en-US" sz="1400" dirty="0">
            <a:latin typeface="Bahnschrift" panose="020B0502040204020203" pitchFamily="34" charset="0"/>
          </a:endParaRPr>
        </a:p>
        <a:p>
          <a:pPr algn="l"/>
          <a:r>
            <a:rPr lang="en-US" sz="1400" dirty="0">
              <a:latin typeface="Bahnschrift" panose="020B0502040204020203" pitchFamily="34" charset="0"/>
            </a:rPr>
            <a:t>Capable of storing maximum records and no need of manual attendance</a:t>
          </a:r>
        </a:p>
      </dgm:t>
    </dgm:pt>
    <dgm:pt modelId="{F4772634-92D2-4BE2-A7B5-E628E6CAF87C}" type="parTrans" cxnId="{CC9B95E8-0ECF-4160-BCDD-46677BA48405}">
      <dgm:prSet/>
      <dgm:spPr/>
      <dgm:t>
        <a:bodyPr/>
        <a:lstStyle/>
        <a:p>
          <a:endParaRPr lang="en-US"/>
        </a:p>
      </dgm:t>
    </dgm:pt>
    <dgm:pt modelId="{969043AF-F9ED-4F6B-93D6-9B9FE8FF6D6C}" type="sibTrans" cxnId="{CC9B95E8-0ECF-4160-BCDD-46677BA48405}">
      <dgm:prSet/>
      <dgm:spPr/>
      <dgm:t>
        <a:bodyPr/>
        <a:lstStyle/>
        <a:p>
          <a:endParaRPr lang="en-US"/>
        </a:p>
      </dgm:t>
    </dgm:pt>
    <dgm:pt modelId="{A9489AF1-EAA5-4B72-A812-8AFD4D9AEA71}">
      <dgm:prSet phldrT="[Text]" custT="1"/>
      <dgm:spPr/>
      <dgm:t>
        <a:bodyPr/>
        <a:lstStyle/>
        <a:p>
          <a:pPr algn="ctr"/>
          <a:endParaRPr lang="en-US" sz="1400" dirty="0">
            <a:latin typeface="Bahnschrift" panose="020B0502040204020203" pitchFamily="34" charset="0"/>
          </a:endParaRPr>
        </a:p>
        <a:p>
          <a:pPr algn="ctr"/>
          <a:endParaRPr lang="en-US" sz="1400" dirty="0">
            <a:latin typeface="Bahnschrift" panose="020B0502040204020203" pitchFamily="34" charset="0"/>
          </a:endParaRPr>
        </a:p>
        <a:p>
          <a:pPr algn="l"/>
          <a:r>
            <a:rPr lang="en-US" sz="1400" dirty="0">
              <a:latin typeface="Bahnschrift" panose="020B0502040204020203" pitchFamily="34" charset="0"/>
            </a:rPr>
            <a:t>Only students are responsible for making attendance of their own</a:t>
          </a:r>
        </a:p>
      </dgm:t>
    </dgm:pt>
    <dgm:pt modelId="{F69CFBA7-A5A7-414B-BB38-4BC741D605A3}" type="parTrans" cxnId="{9910C92A-706F-4782-8310-A389AE59E5EF}">
      <dgm:prSet/>
      <dgm:spPr/>
      <dgm:t>
        <a:bodyPr/>
        <a:lstStyle/>
        <a:p>
          <a:endParaRPr lang="en-US"/>
        </a:p>
      </dgm:t>
    </dgm:pt>
    <dgm:pt modelId="{C97E195A-E302-4593-B055-73B0CC86AE0A}" type="sibTrans" cxnId="{9910C92A-706F-4782-8310-A389AE59E5EF}">
      <dgm:prSet/>
      <dgm:spPr/>
      <dgm:t>
        <a:bodyPr/>
        <a:lstStyle/>
        <a:p>
          <a:endParaRPr lang="en-US"/>
        </a:p>
      </dgm:t>
    </dgm:pt>
    <dgm:pt modelId="{183B8632-3E8B-41AF-9F0E-24C683C1B3C1}" type="pres">
      <dgm:prSet presAssocID="{653D6F3C-CA90-433D-B218-7A2A5C8B7778}" presName="Name0" presStyleCnt="0">
        <dgm:presLayoutVars>
          <dgm:dir/>
          <dgm:resizeHandles val="exact"/>
        </dgm:presLayoutVars>
      </dgm:prSet>
      <dgm:spPr/>
    </dgm:pt>
    <dgm:pt modelId="{EA68286C-9FE3-48A1-B67D-B93B39DCD2E2}" type="pres">
      <dgm:prSet presAssocID="{653D6F3C-CA90-433D-B218-7A2A5C8B7778}" presName="bkgdShp" presStyleLbl="alignAccFollowNode1" presStyleIdx="0" presStyleCnt="1" custLinFactNeighborX="0" custLinFactNeighborY="3753"/>
      <dgm:spPr/>
    </dgm:pt>
    <dgm:pt modelId="{A9DE18AF-0B99-487C-96A8-D13E7736AA09}" type="pres">
      <dgm:prSet presAssocID="{653D6F3C-CA90-433D-B218-7A2A5C8B7778}" presName="linComp" presStyleCnt="0"/>
      <dgm:spPr/>
    </dgm:pt>
    <dgm:pt modelId="{8F7F8263-4D20-4CD0-BC25-9D93804911AD}" type="pres">
      <dgm:prSet presAssocID="{9532CC7B-0136-44E4-8F8C-A080691719E8}" presName="compNode" presStyleCnt="0"/>
      <dgm:spPr/>
    </dgm:pt>
    <dgm:pt modelId="{9B395E28-9CEB-4687-91BF-FB7D9F860517}" type="pres">
      <dgm:prSet presAssocID="{9532CC7B-0136-44E4-8F8C-A080691719E8}" presName="node" presStyleLbl="node1" presStyleIdx="0" presStyleCnt="3" custLinFactNeighborX="-235" custLinFactNeighborY="14935">
        <dgm:presLayoutVars>
          <dgm:bulletEnabled val="1"/>
        </dgm:presLayoutVars>
      </dgm:prSet>
      <dgm:spPr/>
    </dgm:pt>
    <dgm:pt modelId="{70A7783C-9130-4B85-B475-BA0B75542C04}" type="pres">
      <dgm:prSet presAssocID="{9532CC7B-0136-44E4-8F8C-A080691719E8}" presName="invisiNode" presStyleLbl="node1" presStyleIdx="0" presStyleCnt="3"/>
      <dgm:spPr/>
    </dgm:pt>
    <dgm:pt modelId="{D410CFC4-1465-4BB7-904D-4552D38B14E8}" type="pres">
      <dgm:prSet presAssocID="{9532CC7B-0136-44E4-8F8C-A080691719E8}" presName="imagNode" presStyleLbl="fgImgPlace1" presStyleIdx="0" presStyleCnt="3"/>
      <dgm:spPr/>
    </dgm:pt>
    <dgm:pt modelId="{BD757D46-A183-4768-9451-48A7D8DF399D}" type="pres">
      <dgm:prSet presAssocID="{DF46B2E5-E2D4-4929-BF01-2ACEE4F99F53}" presName="sibTrans" presStyleLbl="sibTrans2D1" presStyleIdx="0" presStyleCnt="0"/>
      <dgm:spPr/>
    </dgm:pt>
    <dgm:pt modelId="{8074599E-89E2-48DB-9CAD-05A7E897FD37}" type="pres">
      <dgm:prSet presAssocID="{9FB1B430-ACC7-4383-BF44-22CB6F9A7421}" presName="compNode" presStyleCnt="0"/>
      <dgm:spPr/>
    </dgm:pt>
    <dgm:pt modelId="{EC5F508C-F72B-4AED-AEDE-A9D8FD340861}" type="pres">
      <dgm:prSet presAssocID="{9FB1B430-ACC7-4383-BF44-22CB6F9A7421}" presName="node" presStyleLbl="node1" presStyleIdx="1" presStyleCnt="3">
        <dgm:presLayoutVars>
          <dgm:bulletEnabled val="1"/>
        </dgm:presLayoutVars>
      </dgm:prSet>
      <dgm:spPr/>
    </dgm:pt>
    <dgm:pt modelId="{9B7F30BA-6A56-444C-8BE7-182FE3074AD3}" type="pres">
      <dgm:prSet presAssocID="{9FB1B430-ACC7-4383-BF44-22CB6F9A7421}" presName="invisiNode" presStyleLbl="node1" presStyleIdx="1" presStyleCnt="3"/>
      <dgm:spPr/>
    </dgm:pt>
    <dgm:pt modelId="{11448195-DDEF-4729-853A-88686AF10979}" type="pres">
      <dgm:prSet presAssocID="{9FB1B430-ACC7-4383-BF44-22CB6F9A7421}" presName="imagNode" presStyleLbl="fgImgPlace1" presStyleIdx="1" presStyleCnt="3"/>
      <dgm:spPr/>
    </dgm:pt>
    <dgm:pt modelId="{521527C0-1E72-45B3-8801-234BA0660453}" type="pres">
      <dgm:prSet presAssocID="{969043AF-F9ED-4F6B-93D6-9B9FE8FF6D6C}" presName="sibTrans" presStyleLbl="sibTrans2D1" presStyleIdx="0" presStyleCnt="0"/>
      <dgm:spPr/>
    </dgm:pt>
    <dgm:pt modelId="{F0938877-17F3-47F7-9BB5-B46307FF9DA2}" type="pres">
      <dgm:prSet presAssocID="{A9489AF1-EAA5-4B72-A812-8AFD4D9AEA71}" presName="compNode" presStyleCnt="0"/>
      <dgm:spPr/>
    </dgm:pt>
    <dgm:pt modelId="{6BD340C5-8DE6-4E07-A6E0-E5E884BC9231}" type="pres">
      <dgm:prSet presAssocID="{A9489AF1-EAA5-4B72-A812-8AFD4D9AEA71}" presName="node" presStyleLbl="node1" presStyleIdx="2" presStyleCnt="3">
        <dgm:presLayoutVars>
          <dgm:bulletEnabled val="1"/>
        </dgm:presLayoutVars>
      </dgm:prSet>
      <dgm:spPr/>
    </dgm:pt>
    <dgm:pt modelId="{9A8D80DE-E2CF-4D75-A9D0-98480F3D2D15}" type="pres">
      <dgm:prSet presAssocID="{A9489AF1-EAA5-4B72-A812-8AFD4D9AEA71}" presName="invisiNode" presStyleLbl="node1" presStyleIdx="2" presStyleCnt="3"/>
      <dgm:spPr/>
    </dgm:pt>
    <dgm:pt modelId="{C0E56621-ECEF-44AE-9D3A-E23334E067A3}" type="pres">
      <dgm:prSet presAssocID="{A9489AF1-EAA5-4B72-A812-8AFD4D9AEA71}" presName="imagNode" presStyleLbl="fgImgPlace1" presStyleIdx="2" presStyleCnt="3"/>
      <dgm:spPr/>
    </dgm:pt>
  </dgm:ptLst>
  <dgm:cxnLst>
    <dgm:cxn modelId="{E29F5A0C-D6EF-467E-8487-4C74FC636F8A}" type="presOf" srcId="{969043AF-F9ED-4F6B-93D6-9B9FE8FF6D6C}" destId="{521527C0-1E72-45B3-8801-234BA0660453}" srcOrd="0" destOrd="0" presId="urn:microsoft.com/office/officeart/2005/8/layout/pList2"/>
    <dgm:cxn modelId="{2A443D13-96A7-436A-8D75-A50C837EA002}" type="presOf" srcId="{A9489AF1-EAA5-4B72-A812-8AFD4D9AEA71}" destId="{6BD340C5-8DE6-4E07-A6E0-E5E884BC9231}" srcOrd="0" destOrd="0" presId="urn:microsoft.com/office/officeart/2005/8/layout/pList2"/>
    <dgm:cxn modelId="{9910C92A-706F-4782-8310-A389AE59E5EF}" srcId="{653D6F3C-CA90-433D-B218-7A2A5C8B7778}" destId="{A9489AF1-EAA5-4B72-A812-8AFD4D9AEA71}" srcOrd="2" destOrd="0" parTransId="{F69CFBA7-A5A7-414B-BB38-4BC741D605A3}" sibTransId="{C97E195A-E302-4593-B055-73B0CC86AE0A}"/>
    <dgm:cxn modelId="{889DD3B1-BFF8-4345-8D07-BA9DA6573996}" type="presOf" srcId="{653D6F3C-CA90-433D-B218-7A2A5C8B7778}" destId="{183B8632-3E8B-41AF-9F0E-24C683C1B3C1}" srcOrd="0" destOrd="0" presId="urn:microsoft.com/office/officeart/2005/8/layout/pList2"/>
    <dgm:cxn modelId="{FB5F15BE-668C-4D79-8B07-0E4497DC2FC3}" type="presOf" srcId="{9FB1B430-ACC7-4383-BF44-22CB6F9A7421}" destId="{EC5F508C-F72B-4AED-AEDE-A9D8FD340861}" srcOrd="0" destOrd="0" presId="urn:microsoft.com/office/officeart/2005/8/layout/pList2"/>
    <dgm:cxn modelId="{77922DD0-7D09-44D7-BAB3-C8EAFB2FB2D8}" srcId="{653D6F3C-CA90-433D-B218-7A2A5C8B7778}" destId="{9532CC7B-0136-44E4-8F8C-A080691719E8}" srcOrd="0" destOrd="0" parTransId="{7BBC74AD-47D7-4315-B1F9-166E930FC847}" sibTransId="{DF46B2E5-E2D4-4929-BF01-2ACEE4F99F53}"/>
    <dgm:cxn modelId="{EFEBF2D0-95CA-42AF-8AD0-4688D82514CF}" type="presOf" srcId="{DF46B2E5-E2D4-4929-BF01-2ACEE4F99F53}" destId="{BD757D46-A183-4768-9451-48A7D8DF399D}" srcOrd="0" destOrd="0" presId="urn:microsoft.com/office/officeart/2005/8/layout/pList2"/>
    <dgm:cxn modelId="{62B22CE4-D42B-480E-91ED-386FACA1DD1C}" type="presOf" srcId="{9532CC7B-0136-44E4-8F8C-A080691719E8}" destId="{9B395E28-9CEB-4687-91BF-FB7D9F860517}" srcOrd="0" destOrd="0" presId="urn:microsoft.com/office/officeart/2005/8/layout/pList2"/>
    <dgm:cxn modelId="{CC9B95E8-0ECF-4160-BCDD-46677BA48405}" srcId="{653D6F3C-CA90-433D-B218-7A2A5C8B7778}" destId="{9FB1B430-ACC7-4383-BF44-22CB6F9A7421}" srcOrd="1" destOrd="0" parTransId="{F4772634-92D2-4BE2-A7B5-E628E6CAF87C}" sibTransId="{969043AF-F9ED-4F6B-93D6-9B9FE8FF6D6C}"/>
    <dgm:cxn modelId="{911D4ABA-0763-46A9-A172-75A9A9C9A063}" type="presParOf" srcId="{183B8632-3E8B-41AF-9F0E-24C683C1B3C1}" destId="{EA68286C-9FE3-48A1-B67D-B93B39DCD2E2}" srcOrd="0" destOrd="0" presId="urn:microsoft.com/office/officeart/2005/8/layout/pList2"/>
    <dgm:cxn modelId="{23F5D6B4-2427-4542-B548-D4ABA1D5FC47}" type="presParOf" srcId="{183B8632-3E8B-41AF-9F0E-24C683C1B3C1}" destId="{A9DE18AF-0B99-487C-96A8-D13E7736AA09}" srcOrd="1" destOrd="0" presId="urn:microsoft.com/office/officeart/2005/8/layout/pList2"/>
    <dgm:cxn modelId="{22DAA351-6867-44BF-89F8-F53C49AFA408}" type="presParOf" srcId="{A9DE18AF-0B99-487C-96A8-D13E7736AA09}" destId="{8F7F8263-4D20-4CD0-BC25-9D93804911AD}" srcOrd="0" destOrd="0" presId="urn:microsoft.com/office/officeart/2005/8/layout/pList2"/>
    <dgm:cxn modelId="{B17A146E-65A5-45F2-A99B-143E6D034100}" type="presParOf" srcId="{8F7F8263-4D20-4CD0-BC25-9D93804911AD}" destId="{9B395E28-9CEB-4687-91BF-FB7D9F860517}" srcOrd="0" destOrd="0" presId="urn:microsoft.com/office/officeart/2005/8/layout/pList2"/>
    <dgm:cxn modelId="{DFEAAE9C-4910-4A06-A469-B2F6B6DE346E}" type="presParOf" srcId="{8F7F8263-4D20-4CD0-BC25-9D93804911AD}" destId="{70A7783C-9130-4B85-B475-BA0B75542C04}" srcOrd="1" destOrd="0" presId="urn:microsoft.com/office/officeart/2005/8/layout/pList2"/>
    <dgm:cxn modelId="{C3571486-3426-4162-AEDB-29B29770096B}" type="presParOf" srcId="{8F7F8263-4D20-4CD0-BC25-9D93804911AD}" destId="{D410CFC4-1465-4BB7-904D-4552D38B14E8}" srcOrd="2" destOrd="0" presId="urn:microsoft.com/office/officeart/2005/8/layout/pList2"/>
    <dgm:cxn modelId="{96687741-15A6-4989-8695-7BC9CEBDFFB4}" type="presParOf" srcId="{A9DE18AF-0B99-487C-96A8-D13E7736AA09}" destId="{BD757D46-A183-4768-9451-48A7D8DF399D}" srcOrd="1" destOrd="0" presId="urn:microsoft.com/office/officeart/2005/8/layout/pList2"/>
    <dgm:cxn modelId="{D4727C33-11CD-49BE-A1A6-E7836201E901}" type="presParOf" srcId="{A9DE18AF-0B99-487C-96A8-D13E7736AA09}" destId="{8074599E-89E2-48DB-9CAD-05A7E897FD37}" srcOrd="2" destOrd="0" presId="urn:microsoft.com/office/officeart/2005/8/layout/pList2"/>
    <dgm:cxn modelId="{8C31779D-40D2-4EA2-BE56-84C6F8076016}" type="presParOf" srcId="{8074599E-89E2-48DB-9CAD-05A7E897FD37}" destId="{EC5F508C-F72B-4AED-AEDE-A9D8FD340861}" srcOrd="0" destOrd="0" presId="urn:microsoft.com/office/officeart/2005/8/layout/pList2"/>
    <dgm:cxn modelId="{0289FF5E-6806-4A43-8BC2-32F94B0E9B74}" type="presParOf" srcId="{8074599E-89E2-48DB-9CAD-05A7E897FD37}" destId="{9B7F30BA-6A56-444C-8BE7-182FE3074AD3}" srcOrd="1" destOrd="0" presId="urn:microsoft.com/office/officeart/2005/8/layout/pList2"/>
    <dgm:cxn modelId="{C39E7688-431D-4CBA-9F15-7D362FC42A5E}" type="presParOf" srcId="{8074599E-89E2-48DB-9CAD-05A7E897FD37}" destId="{11448195-DDEF-4729-853A-88686AF10979}" srcOrd="2" destOrd="0" presId="urn:microsoft.com/office/officeart/2005/8/layout/pList2"/>
    <dgm:cxn modelId="{2C1376F8-75EC-422E-A477-A169A572FAB6}" type="presParOf" srcId="{A9DE18AF-0B99-487C-96A8-D13E7736AA09}" destId="{521527C0-1E72-45B3-8801-234BA0660453}" srcOrd="3" destOrd="0" presId="urn:microsoft.com/office/officeart/2005/8/layout/pList2"/>
    <dgm:cxn modelId="{6E7AC6BA-9572-494B-B50E-F5595572C4DF}" type="presParOf" srcId="{A9DE18AF-0B99-487C-96A8-D13E7736AA09}" destId="{F0938877-17F3-47F7-9BB5-B46307FF9DA2}" srcOrd="4" destOrd="0" presId="urn:microsoft.com/office/officeart/2005/8/layout/pList2"/>
    <dgm:cxn modelId="{D1ACC290-19DE-49DF-AB4E-83A0FCB60D49}" type="presParOf" srcId="{F0938877-17F3-47F7-9BB5-B46307FF9DA2}" destId="{6BD340C5-8DE6-4E07-A6E0-E5E884BC9231}" srcOrd="0" destOrd="0" presId="urn:microsoft.com/office/officeart/2005/8/layout/pList2"/>
    <dgm:cxn modelId="{2574D4C3-A0C6-4BB6-9FE2-515AF67D1818}" type="presParOf" srcId="{F0938877-17F3-47F7-9BB5-B46307FF9DA2}" destId="{9A8D80DE-E2CF-4D75-A9D0-98480F3D2D15}" srcOrd="1" destOrd="0" presId="urn:microsoft.com/office/officeart/2005/8/layout/pList2"/>
    <dgm:cxn modelId="{2177F7FE-D870-4D6C-A1A4-E0A6B330DD89}" type="presParOf" srcId="{F0938877-17F3-47F7-9BB5-B46307FF9DA2}" destId="{C0E56621-ECEF-44AE-9D3A-E23334E067A3}"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87B0E-C9AE-4896-AFE9-C078A69622BF}">
      <dsp:nvSpPr>
        <dsp:cNvPr id="0" name=""/>
        <dsp:cNvSpPr/>
      </dsp:nvSpPr>
      <dsp:spPr>
        <a:xfrm rot="10800000">
          <a:off x="1220090" y="102729"/>
          <a:ext cx="4465197" cy="723891"/>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100000"/>
            </a:lnSpc>
            <a:spcBef>
              <a:spcPct val="0"/>
            </a:spcBef>
            <a:spcAft>
              <a:spcPct val="35000"/>
            </a:spcAft>
            <a:buNone/>
          </a:pPr>
          <a:r>
            <a:rPr lang="en-US" sz="1200" kern="1200" dirty="0">
              <a:latin typeface="Bahnschrift" panose="020B0502040204020203" pitchFamily="34" charset="0"/>
            </a:rPr>
            <a:t>The teachers need to hire student attendance sheet Excel to collect and file student attendance is lost</a:t>
          </a:r>
          <a:r>
            <a:rPr lang="en-US" sz="1400" kern="1200" dirty="0"/>
            <a:t>.</a:t>
          </a:r>
        </a:p>
      </dsp:txBody>
      <dsp:txXfrm rot="10800000">
        <a:off x="1401063" y="102729"/>
        <a:ext cx="4284224" cy="723891"/>
      </dsp:txXfrm>
    </dsp:sp>
    <dsp:sp modelId="{5C1C2BAC-083B-461A-9775-827DEC6CC65D}">
      <dsp:nvSpPr>
        <dsp:cNvPr id="0" name=""/>
        <dsp:cNvSpPr/>
      </dsp:nvSpPr>
      <dsp:spPr>
        <a:xfrm>
          <a:off x="958886" y="71159"/>
          <a:ext cx="562437" cy="5624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DD05A42-D2CD-4994-A0BD-9534DEF11853}">
      <dsp:nvSpPr>
        <dsp:cNvPr id="0" name=""/>
        <dsp:cNvSpPr/>
      </dsp:nvSpPr>
      <dsp:spPr>
        <a:xfrm rot="10800000">
          <a:off x="1263292" y="892092"/>
          <a:ext cx="4457219" cy="56243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100000"/>
            </a:lnSpc>
            <a:spcBef>
              <a:spcPct val="0"/>
            </a:spcBef>
            <a:spcAft>
              <a:spcPct val="35000"/>
            </a:spcAft>
            <a:buNone/>
          </a:pPr>
          <a:r>
            <a:rPr sz="1200" kern="1200">
              <a:latin typeface="Bahnschrift" panose="020B0502040204020203" pitchFamily="34" charset="0"/>
              <a:cs typeface="Bahnschrift" panose="020B0502040204020203" pitchFamily="34" charset="0"/>
            </a:rPr>
            <a:t>You may receive false attendance data from your employees when you track attendance manually.</a:t>
          </a:r>
        </a:p>
      </dsp:txBody>
      <dsp:txXfrm rot="10800000">
        <a:off x="1403901" y="892092"/>
        <a:ext cx="4316610" cy="562437"/>
      </dsp:txXfrm>
    </dsp:sp>
    <dsp:sp modelId="{8100EAC8-AFE8-4A07-9A98-D2520FFCFC54}">
      <dsp:nvSpPr>
        <dsp:cNvPr id="0" name=""/>
        <dsp:cNvSpPr/>
      </dsp:nvSpPr>
      <dsp:spPr>
        <a:xfrm>
          <a:off x="982073" y="892092"/>
          <a:ext cx="562437" cy="562437"/>
        </a:xfrm>
        <a:prstGeom prst="ellipse">
          <a:avLst/>
        </a:prstGeom>
        <a:blipFill rotWithShape="1">
          <a:blip xmlns:r="http://schemas.openxmlformats.org/officeDocument/2006/relationships" r:embed="rId2"/>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A70F03B-8577-4190-9A84-438B9E95F2FD}">
      <dsp:nvSpPr>
        <dsp:cNvPr id="0" name=""/>
        <dsp:cNvSpPr/>
      </dsp:nvSpPr>
      <dsp:spPr>
        <a:xfrm rot="10800000">
          <a:off x="1263292" y="1622422"/>
          <a:ext cx="4457219" cy="56243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100000"/>
            </a:lnSpc>
            <a:spcBef>
              <a:spcPct val="0"/>
            </a:spcBef>
            <a:spcAft>
              <a:spcPct val="35000"/>
            </a:spcAft>
            <a:buNone/>
          </a:pPr>
          <a:r>
            <a:rPr lang="en-IN" altLang="en-US" sz="1200" kern="1200" dirty="0">
              <a:latin typeface="Bahnschrift" panose="020B0502040204020203" pitchFamily="34" charset="0"/>
            </a:rPr>
            <a:t>It is a time consuming process in a class</a:t>
          </a:r>
          <a:r>
            <a:rPr lang="en-US" sz="1200" kern="1200" dirty="0">
              <a:latin typeface="Bahnschrift" panose="020B0502040204020203" pitchFamily="34" charset="0"/>
            </a:rPr>
            <a:t>.</a:t>
          </a:r>
          <a:endParaRPr sz="6500" kern="1200"/>
        </a:p>
      </dsp:txBody>
      <dsp:txXfrm rot="10800000">
        <a:off x="1403901" y="1622422"/>
        <a:ext cx="4316610" cy="562437"/>
      </dsp:txXfrm>
    </dsp:sp>
    <dsp:sp modelId="{21A9771C-903A-4805-8B0C-CD74B6E98BE4}">
      <dsp:nvSpPr>
        <dsp:cNvPr id="0" name=""/>
        <dsp:cNvSpPr/>
      </dsp:nvSpPr>
      <dsp:spPr>
        <a:xfrm>
          <a:off x="982073" y="1622422"/>
          <a:ext cx="562437" cy="562437"/>
        </a:xfrm>
        <a:prstGeom prst="ellipse">
          <a:avLst/>
        </a:prstGeom>
        <a:blipFill rotWithShape="1">
          <a:blip xmlns:r="http://schemas.openxmlformats.org/officeDocument/2006/relationships" r:embed="rId3"/>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93413A5-8F21-4D4C-8449-9BC370B579AB}">
      <dsp:nvSpPr>
        <dsp:cNvPr id="0" name=""/>
        <dsp:cNvSpPr/>
      </dsp:nvSpPr>
      <dsp:spPr>
        <a:xfrm rot="10800000">
          <a:off x="1263292" y="2352751"/>
          <a:ext cx="4457219" cy="562437"/>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019"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Bahnschrift" panose="020B0502040204020203" pitchFamily="34" charset="0"/>
            </a:rPr>
            <a:t>Attendance records are not communicated efficiently.</a:t>
          </a:r>
        </a:p>
      </dsp:txBody>
      <dsp:txXfrm rot="10800000">
        <a:off x="1403901" y="2352751"/>
        <a:ext cx="4316610" cy="562437"/>
      </dsp:txXfrm>
    </dsp:sp>
    <dsp:sp modelId="{109B5D4E-1BBC-45B3-93A7-77A38ED4646A}">
      <dsp:nvSpPr>
        <dsp:cNvPr id="0" name=""/>
        <dsp:cNvSpPr/>
      </dsp:nvSpPr>
      <dsp:spPr>
        <a:xfrm>
          <a:off x="982073" y="2352751"/>
          <a:ext cx="562437" cy="56243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286C-9FE3-48A1-B67D-B93B39DCD2E2}">
      <dsp:nvSpPr>
        <dsp:cNvPr id="0" name=""/>
        <dsp:cNvSpPr/>
      </dsp:nvSpPr>
      <dsp:spPr>
        <a:xfrm>
          <a:off x="0" y="68634"/>
          <a:ext cx="6096000" cy="1828800"/>
        </a:xfrm>
        <a:prstGeom prst="roundRect">
          <a:avLst>
            <a:gd name="adj" fmla="val 10000"/>
          </a:avLst>
        </a:prstGeom>
        <a:solidFill>
          <a:schemeClr val="lt1">
            <a:alpha val="90000"/>
            <a:tint val="40000"/>
            <a:hueOff val="0"/>
            <a:satOff val="0"/>
            <a:lumOff val="0"/>
            <a:alphaOff val="0"/>
          </a:schemeClr>
        </a:solidFill>
        <a:ln w="9525" cap="flat" cmpd="sng" algn="ctr">
          <a:solidFill>
            <a:schemeClr val="dk2">
              <a:alpha val="9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D410CFC4-1465-4BB7-904D-4552D38B14E8}">
      <dsp:nvSpPr>
        <dsp:cNvPr id="0" name=""/>
        <dsp:cNvSpPr/>
      </dsp:nvSpPr>
      <dsp:spPr>
        <a:xfrm>
          <a:off x="182879" y="243840"/>
          <a:ext cx="1790700" cy="1341120"/>
        </a:xfrm>
        <a:prstGeom prst="roundRect">
          <a:avLst>
            <a:gd name="adj" fmla="val 10000"/>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B395E28-9CEB-4687-91BF-FB7D9F860517}">
      <dsp:nvSpPr>
        <dsp:cNvPr id="0" name=""/>
        <dsp:cNvSpPr/>
      </dsp:nvSpPr>
      <dsp:spPr>
        <a:xfrm rot="10800000">
          <a:off x="178671" y="1828799"/>
          <a:ext cx="1790700" cy="2235200"/>
        </a:xfrm>
        <a:prstGeom prst="round2SameRect">
          <a:avLst>
            <a:gd name="adj1" fmla="val 10500"/>
            <a:gd name="adj2" fmla="val 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endParaRPr lang="en-US" sz="1400" b="0" kern="1200" dirty="0">
            <a:latin typeface="Bahnschrift" panose="020B0502040204020203" pitchFamily="34" charset="0"/>
          </a:endParaRPr>
        </a:p>
        <a:p>
          <a:pPr marL="0" lvl="0" indent="0" algn="l" defTabSz="622300">
            <a:lnSpc>
              <a:spcPct val="90000"/>
            </a:lnSpc>
            <a:spcBef>
              <a:spcPct val="0"/>
            </a:spcBef>
            <a:spcAft>
              <a:spcPct val="35000"/>
            </a:spcAft>
            <a:buNone/>
          </a:pPr>
          <a:endParaRPr lang="en-US" sz="1400" b="0" kern="1200" dirty="0">
            <a:latin typeface="Bahnschrift" panose="020B0502040204020203" pitchFamily="34" charset="0"/>
          </a:endParaRPr>
        </a:p>
        <a:p>
          <a:pPr marL="0" lvl="0" indent="0" algn="l" defTabSz="622300">
            <a:lnSpc>
              <a:spcPct val="90000"/>
            </a:lnSpc>
            <a:spcBef>
              <a:spcPct val="0"/>
            </a:spcBef>
            <a:spcAft>
              <a:spcPct val="35000"/>
            </a:spcAft>
            <a:buNone/>
          </a:pPr>
          <a:r>
            <a:rPr lang="en-US" sz="1400" b="0" kern="1200" dirty="0">
              <a:latin typeface="Bahnschrift" panose="020B0502040204020203" pitchFamily="34" charset="0"/>
            </a:rPr>
            <a:t>Spots the presence of attending students and providing the timing of the attendance marked</a:t>
          </a:r>
          <a:r>
            <a:rPr lang="en-US" sz="1800" b="0" kern="1200" dirty="0">
              <a:latin typeface="Bahnschrift SemiBold SemiCondensed" panose="020B0502040204020203" pitchFamily="34" charset="0"/>
            </a:rPr>
            <a:t>.</a:t>
          </a:r>
        </a:p>
      </dsp:txBody>
      <dsp:txXfrm rot="10800000">
        <a:off x="233741" y="1828799"/>
        <a:ext cx="1680560" cy="2180130"/>
      </dsp:txXfrm>
    </dsp:sp>
    <dsp:sp modelId="{11448195-DDEF-4729-853A-88686AF10979}">
      <dsp:nvSpPr>
        <dsp:cNvPr id="0" name=""/>
        <dsp:cNvSpPr/>
      </dsp:nvSpPr>
      <dsp:spPr>
        <a:xfrm>
          <a:off x="2152650" y="243840"/>
          <a:ext cx="1790700" cy="1341120"/>
        </a:xfrm>
        <a:prstGeom prst="roundRect">
          <a:avLst>
            <a:gd name="adj" fmla="val 10000"/>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C5F508C-F72B-4AED-AEDE-A9D8FD340861}">
      <dsp:nvSpPr>
        <dsp:cNvPr id="0" name=""/>
        <dsp:cNvSpPr/>
      </dsp:nvSpPr>
      <dsp:spPr>
        <a:xfrm rot="10800000">
          <a:off x="2152650" y="1828799"/>
          <a:ext cx="1790700" cy="2235200"/>
        </a:xfrm>
        <a:prstGeom prst="round2SameRect">
          <a:avLst>
            <a:gd name="adj1" fmla="val 10500"/>
            <a:gd name="adj2" fmla="val 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l" defTabSz="622300">
            <a:lnSpc>
              <a:spcPct val="90000"/>
            </a:lnSpc>
            <a:spcBef>
              <a:spcPct val="0"/>
            </a:spcBef>
            <a:spcAft>
              <a:spcPct val="35000"/>
            </a:spcAft>
            <a:buNone/>
          </a:pPr>
          <a:r>
            <a:rPr lang="en-US" sz="1400" kern="1200" dirty="0">
              <a:latin typeface="Bahnschrift" panose="020B0502040204020203" pitchFamily="34" charset="0"/>
            </a:rPr>
            <a:t>Capable of storing maximum records and no need of manual attendance</a:t>
          </a:r>
        </a:p>
      </dsp:txBody>
      <dsp:txXfrm rot="10800000">
        <a:off x="2207720" y="1828799"/>
        <a:ext cx="1680560" cy="2180130"/>
      </dsp:txXfrm>
    </dsp:sp>
    <dsp:sp modelId="{C0E56621-ECEF-44AE-9D3A-E23334E067A3}">
      <dsp:nvSpPr>
        <dsp:cNvPr id="0" name=""/>
        <dsp:cNvSpPr/>
      </dsp:nvSpPr>
      <dsp:spPr>
        <a:xfrm>
          <a:off x="4122420" y="243840"/>
          <a:ext cx="1790700" cy="1341120"/>
        </a:xfrm>
        <a:prstGeom prst="roundRect">
          <a:avLst>
            <a:gd name="adj" fmla="val 10000"/>
          </a:avLst>
        </a:prstGeom>
        <a:solidFill>
          <a:schemeClr val="dk2">
            <a:tint val="4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BD340C5-8DE6-4E07-A6E0-E5E884BC9231}">
      <dsp:nvSpPr>
        <dsp:cNvPr id="0" name=""/>
        <dsp:cNvSpPr/>
      </dsp:nvSpPr>
      <dsp:spPr>
        <a:xfrm rot="10800000">
          <a:off x="4122420" y="1828799"/>
          <a:ext cx="1790700" cy="2235200"/>
        </a:xfrm>
        <a:prstGeom prst="round2SameRect">
          <a:avLst>
            <a:gd name="adj1" fmla="val 10500"/>
            <a:gd name="adj2" fmla="val 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ctr" defTabSz="622300">
            <a:lnSpc>
              <a:spcPct val="90000"/>
            </a:lnSpc>
            <a:spcBef>
              <a:spcPct val="0"/>
            </a:spcBef>
            <a:spcAft>
              <a:spcPct val="35000"/>
            </a:spcAft>
            <a:buNone/>
          </a:pPr>
          <a:endParaRPr lang="en-US" sz="1400" kern="1200" dirty="0">
            <a:latin typeface="Bahnschrift" panose="020B0502040204020203" pitchFamily="34" charset="0"/>
          </a:endParaRPr>
        </a:p>
        <a:p>
          <a:pPr marL="0" lvl="0" indent="0" algn="l" defTabSz="622300">
            <a:lnSpc>
              <a:spcPct val="90000"/>
            </a:lnSpc>
            <a:spcBef>
              <a:spcPct val="0"/>
            </a:spcBef>
            <a:spcAft>
              <a:spcPct val="35000"/>
            </a:spcAft>
            <a:buNone/>
          </a:pPr>
          <a:r>
            <a:rPr lang="en-US" sz="1400" kern="1200" dirty="0">
              <a:latin typeface="Bahnschrift" panose="020B0502040204020203" pitchFamily="34" charset="0"/>
            </a:rPr>
            <a:t>Only students are responsible for making attendance of their own</a:t>
          </a:r>
        </a:p>
      </dsp:txBody>
      <dsp:txXfrm rot="10800000">
        <a:off x="4177490" y="1828799"/>
        <a:ext cx="1680560" cy="218013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panose="020B0606020202050201"/>
                <a:ea typeface="Bebas Neue" panose="020B0606020202050201"/>
                <a:cs typeface="Bebas Neue" panose="020B0606020202050201"/>
                <a:sym typeface="Bebas Neue" panose="020B0606020202050201"/>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572625" y="2889150"/>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0"/>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0"/>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0"/>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0"/>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0"/>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0"/>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0"/>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1" name="Google Shape;1841;p20"/>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1842" name="Google Shape;1842;p20"/>
            <p:cNvSpPr/>
            <p:nvPr/>
          </p:nvSpPr>
          <p:spPr>
            <a:xfrm flipH="1">
              <a:off x="6008353" y="-398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2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4" name="Google Shape;1844;p20"/>
          <p:cNvSpPr txBox="1">
            <a:spLocks noGrp="1"/>
          </p:cNvSpPr>
          <p:nvPr>
            <p:ph type="subTitle" idx="1"/>
          </p:nvPr>
        </p:nvSpPr>
        <p:spPr>
          <a:xfrm>
            <a:off x="3488850" y="1978325"/>
            <a:ext cx="2166300" cy="158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5" name="Google Shape;1845;p20"/>
          <p:cNvSpPr txBox="1"/>
          <p:nvPr/>
        </p:nvSpPr>
        <p:spPr>
          <a:xfrm>
            <a:off x="2493000" y="3787200"/>
            <a:ext cx="4158000" cy="52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GB" sz="1200">
                <a:solidFill>
                  <a:schemeClr val="dk1"/>
                </a:solidFill>
                <a:latin typeface="Roboto" panose="02000000000000000000"/>
                <a:ea typeface="Roboto" panose="02000000000000000000"/>
                <a:cs typeface="Roboto" panose="02000000000000000000"/>
                <a:sym typeface="Roboto" panose="02000000000000000000"/>
              </a:rPr>
              <a:t>CREDITS: This presentation template was created by </a:t>
            </a:r>
            <a:r>
              <a:rPr lang="en-GB" sz="1200" b="1">
                <a:solidFill>
                  <a:schemeClr val="dk2"/>
                </a:solidFill>
                <a:uFill>
                  <a:noFill/>
                </a:uFill>
                <a:latin typeface="Roboto" panose="02000000000000000000"/>
                <a:ea typeface="Roboto" panose="02000000000000000000"/>
                <a:cs typeface="Roboto" panose="02000000000000000000"/>
                <a:sym typeface="Roboto" panose="02000000000000000000"/>
                <a:hlinkClick r:id="rId2"/>
              </a:rPr>
              <a:t>Slidesgo</a:t>
            </a:r>
            <a:r>
              <a:rPr lang="en-GB" sz="1200">
                <a:solidFill>
                  <a:schemeClr val="dk1"/>
                </a:solidFill>
                <a:latin typeface="Roboto" panose="02000000000000000000"/>
                <a:ea typeface="Roboto" panose="02000000000000000000"/>
                <a:cs typeface="Roboto" panose="02000000000000000000"/>
                <a:sym typeface="Roboto" panose="02000000000000000000"/>
              </a:rPr>
              <a:t>, including icons by </a:t>
            </a:r>
            <a:r>
              <a:rPr lang="en-GB" sz="1200" b="1">
                <a:solidFill>
                  <a:schemeClr val="dk2"/>
                </a:solidFill>
                <a:uFill>
                  <a:noFill/>
                </a:uFill>
                <a:latin typeface="Roboto" panose="02000000000000000000"/>
                <a:ea typeface="Roboto" panose="02000000000000000000"/>
                <a:cs typeface="Roboto" panose="02000000000000000000"/>
                <a:sym typeface="Roboto" panose="02000000000000000000"/>
                <a:hlinkClick r:id="rId3"/>
              </a:rPr>
              <a:t>Flaticon</a:t>
            </a:r>
            <a:r>
              <a:rPr lang="en-GB" sz="1200">
                <a:solidFill>
                  <a:schemeClr val="dk1"/>
                </a:solidFill>
                <a:latin typeface="Roboto" panose="02000000000000000000"/>
                <a:ea typeface="Roboto" panose="02000000000000000000"/>
                <a:cs typeface="Roboto" panose="02000000000000000000"/>
                <a:sym typeface="Roboto" panose="02000000000000000000"/>
              </a:rPr>
              <a:t>, and infographics &amp; images by </a:t>
            </a:r>
            <a:r>
              <a:rPr lang="en-GB" sz="1200" b="1">
                <a:solidFill>
                  <a:schemeClr val="dk2"/>
                </a:solidFill>
                <a:uFill>
                  <a:noFill/>
                </a:uFill>
                <a:latin typeface="Roboto" panose="02000000000000000000"/>
                <a:ea typeface="Roboto" panose="02000000000000000000"/>
                <a:cs typeface="Roboto" panose="02000000000000000000"/>
                <a:sym typeface="Roboto" panose="02000000000000000000"/>
                <a:hlinkClick r:id="rId4"/>
              </a:rPr>
              <a:t>Freepik</a:t>
            </a:r>
            <a:endParaRPr>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panose="020B0606020202050201"/>
              <a:buNone/>
              <a:defRPr sz="3600">
                <a:solidFill>
                  <a:schemeClr val="dk2"/>
                </a:solidFill>
                <a:latin typeface="Bebas Neue" panose="020B0606020202050201"/>
                <a:ea typeface="Bebas Neue" panose="020B0606020202050201"/>
                <a:cs typeface="Bebas Neue" panose="020B0606020202050201"/>
                <a:sym typeface="Bebas Neue" panose="020B0606020202050201"/>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1pPr>
            <a:lvl2pPr marL="914400" lvl="1"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2pPr>
            <a:lvl3pPr marL="1371600" lvl="2"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3pPr>
            <a:lvl4pPr marL="1828800" lvl="3"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4pPr>
            <a:lvl5pPr marL="2286000" lvl="4"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5pPr>
            <a:lvl6pPr marL="2743200" lvl="5"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6pPr>
            <a:lvl7pPr marL="3200400" lvl="6"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7pPr>
            <a:lvl8pPr marL="3657600" lvl="7" indent="-330200">
              <a:lnSpc>
                <a:spcPct val="115000"/>
              </a:lnSpc>
              <a:spcBef>
                <a:spcPts val="1600"/>
              </a:spcBef>
              <a:spcAft>
                <a:spcPts val="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8pPr>
            <a:lvl9pPr marL="4114800" lvl="8" indent="-330200">
              <a:lnSpc>
                <a:spcPct val="115000"/>
              </a:lnSpc>
              <a:spcBef>
                <a:spcPts val="1600"/>
              </a:spcBef>
              <a:spcAft>
                <a:spcPts val="1600"/>
              </a:spcAft>
              <a:buClr>
                <a:schemeClr val="dk1"/>
              </a:buClr>
              <a:buSzPts val="1600"/>
              <a:buFont typeface="Roboto" panose="02000000000000000000"/>
              <a:buChar char="■"/>
              <a:defRPr sz="1600">
                <a:solidFill>
                  <a:schemeClr val="dk1"/>
                </a:solidFill>
                <a:latin typeface="Roboto" panose="02000000000000000000"/>
                <a:ea typeface="Roboto" panose="02000000000000000000"/>
                <a:cs typeface="Roboto" panose="02000000000000000000"/>
                <a:sym typeface="Roboto"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attendance-mgnt-system.herokuapp.com/"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925342" y="2375102"/>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altLang="en-US" dirty="0">
                <a:solidFill>
                  <a:schemeClr val="dk2"/>
                </a:solidFill>
              </a:rPr>
              <a:t>face recognition </a:t>
            </a:r>
            <a:r>
              <a:rPr lang="en-US" dirty="0">
                <a:solidFill>
                  <a:schemeClr val="dk2"/>
                </a:solidFill>
              </a:rPr>
              <a:t>Attendance Management System </a:t>
            </a:r>
            <a:endParaRPr dirty="0">
              <a:solidFill>
                <a:schemeClr val="dk2"/>
              </a:solidFill>
            </a:endParaRPr>
          </a:p>
        </p:txBody>
      </p:sp>
      <p:sp>
        <p:nvSpPr>
          <p:cNvPr id="1856" name="Google Shape;1856;p24"/>
          <p:cNvSpPr txBox="1">
            <a:spLocks noGrp="1"/>
          </p:cNvSpPr>
          <p:nvPr>
            <p:ph type="subTitle" idx="1"/>
          </p:nvPr>
        </p:nvSpPr>
        <p:spPr>
          <a:xfrm>
            <a:off x="925342" y="855633"/>
            <a:ext cx="6859444" cy="62626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400" dirty="0">
                <a:solidFill>
                  <a:schemeClr val="dk1"/>
                </a:solidFill>
                <a:latin typeface="Rockwell Condensed" panose="02060603050405020104" pitchFamily="18" charset="0"/>
              </a:rPr>
              <a:t>PROJECT PRESENTATION ON</a:t>
            </a:r>
            <a:endParaRPr sz="2400" dirty="0">
              <a:solidFill>
                <a:schemeClr val="dk1"/>
              </a:solidFill>
              <a:latin typeface="Rockwell Condensed" panose="02060603050405020104" pitchFamily="18"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1109"/>
            <a:ext cx="7704000" cy="488400"/>
          </a:xfrm>
        </p:spPr>
        <p:txBody>
          <a:bodyPr/>
          <a:lstStyle/>
          <a:p>
            <a:r>
              <a:rPr lang="en-US" dirty="0"/>
              <a:t>RESULT OBTAINED</a:t>
            </a:r>
          </a:p>
        </p:txBody>
      </p:sp>
      <p:sp>
        <p:nvSpPr>
          <p:cNvPr id="4" name="Subtitle 3"/>
          <p:cNvSpPr>
            <a:spLocks noGrp="1"/>
          </p:cNvSpPr>
          <p:nvPr>
            <p:ph type="subTitle" idx="2"/>
          </p:nvPr>
        </p:nvSpPr>
        <p:spPr>
          <a:xfrm>
            <a:off x="4649973" y="1224431"/>
            <a:ext cx="4139608" cy="3586650"/>
          </a:xfrm>
        </p:spPr>
        <p:txBody>
          <a:bodyPr/>
          <a:lstStyle/>
          <a:p>
            <a:pPr>
              <a:buFont typeface="Arial" panose="020B0604020202020204" pitchFamily="34" charset="0"/>
              <a:buChar char="•"/>
            </a:pPr>
            <a:endParaRPr lang="en-US" dirty="0"/>
          </a:p>
          <a:p>
            <a:pPr marL="127000" indent="0" algn="l"/>
            <a:endParaRPr lang="en-US" dirty="0"/>
          </a:p>
        </p:txBody>
      </p:sp>
      <p:sp>
        <p:nvSpPr>
          <p:cNvPr id="5" name="Title 4"/>
          <p:cNvSpPr>
            <a:spLocks noGrp="1"/>
          </p:cNvSpPr>
          <p:nvPr>
            <p:ph type="title" idx="3"/>
          </p:nvPr>
        </p:nvSpPr>
        <p:spPr>
          <a:xfrm>
            <a:off x="2927497" y="955687"/>
            <a:ext cx="2693700" cy="353400"/>
          </a:xfrm>
        </p:spPr>
        <p:txBody>
          <a:bodyPr/>
          <a:lstStyle/>
          <a:p>
            <a:r>
              <a:rPr lang="en-US" i="1" u="sng" dirty="0">
                <a:solidFill>
                  <a:srgbClr val="FFFF00"/>
                </a:solidFill>
                <a:latin typeface="Bahnschrift Condensed" panose="020B0502040204020203" pitchFamily="34" charset="0"/>
              </a:rPr>
              <a:t>LOGIN SNAP OF SYSTEM</a:t>
            </a:r>
          </a:p>
        </p:txBody>
      </p:sp>
      <p:pic>
        <p:nvPicPr>
          <p:cNvPr id="3" name="Picture 2"/>
          <p:cNvPicPr>
            <a:picLocks noChangeAspect="1"/>
          </p:cNvPicPr>
          <p:nvPr/>
        </p:nvPicPr>
        <p:blipFill>
          <a:blip r:embed="rId2"/>
          <a:stretch>
            <a:fillRect/>
          </a:stretch>
        </p:blipFill>
        <p:spPr>
          <a:xfrm>
            <a:off x="908050" y="2089785"/>
            <a:ext cx="7207250" cy="30041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1942" y="4631054"/>
            <a:ext cx="1516744" cy="488400"/>
          </a:xfrm>
        </p:spPr>
        <p:txBody>
          <a:bodyPr/>
          <a:lstStyle/>
          <a:p>
            <a:r>
              <a:rPr lang="en-US" sz="2800" dirty="0"/>
              <a:t>TEST CASES</a:t>
            </a:r>
          </a:p>
        </p:txBody>
      </p:sp>
      <p:pic>
        <p:nvPicPr>
          <p:cNvPr id="5" name="Picture 4"/>
          <p:cNvPicPr>
            <a:picLocks noChangeAspect="1"/>
          </p:cNvPicPr>
          <p:nvPr/>
        </p:nvPicPr>
        <p:blipFill>
          <a:blip r:embed="rId2"/>
          <a:stretch>
            <a:fillRect/>
          </a:stretch>
        </p:blipFill>
        <p:spPr>
          <a:xfrm>
            <a:off x="986790" y="252095"/>
            <a:ext cx="7284720" cy="423735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79" y="342778"/>
            <a:ext cx="3250500" cy="508800"/>
          </a:xfrm>
        </p:spPr>
        <p:txBody>
          <a:bodyPr/>
          <a:lstStyle/>
          <a:p>
            <a:pPr algn="ctr"/>
            <a:r>
              <a:rPr lang="en-US" sz="2800" i="1" u="sng" dirty="0">
                <a:solidFill>
                  <a:srgbClr val="FFFF00"/>
                </a:solidFill>
                <a:latin typeface="Bahnschrift Condensed" panose="020B0502040204020203" pitchFamily="34" charset="0"/>
              </a:rPr>
              <a:t>REGISTER FACE SNAP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60" y="1389380"/>
            <a:ext cx="6406515" cy="3159125"/>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9943" y="597227"/>
            <a:ext cx="4956628" cy="400110"/>
          </a:xfrm>
          <a:prstGeom prst="rect">
            <a:avLst/>
          </a:prstGeom>
          <a:noFill/>
        </p:spPr>
        <p:txBody>
          <a:bodyPr wrap="square">
            <a:spAutoFit/>
          </a:bodyPr>
          <a:lstStyle/>
          <a:p>
            <a:pPr algn="ctr"/>
            <a:r>
              <a:rPr lang="en-US" sz="2000" i="1" u="sng" dirty="0">
                <a:solidFill>
                  <a:srgbClr val="FFFF00"/>
                </a:solidFill>
                <a:latin typeface="Bahnschrift Condensed" panose="020B0502040204020203" pitchFamily="34" charset="0"/>
              </a:rPr>
              <a:t>ATTENDANCE</a:t>
            </a:r>
            <a:r>
              <a:rPr lang="en-US" sz="2000" i="1" u="sng" dirty="0">
                <a:solidFill>
                  <a:srgbClr val="FFFF00"/>
                </a:solidFill>
                <a:latin typeface="Bahnschrift" panose="020B0502040204020203" pitchFamily="34" charset="0"/>
              </a:rPr>
              <a:t> </a:t>
            </a:r>
            <a:r>
              <a:rPr lang="en-US" sz="2000" i="1" u="sng" dirty="0">
                <a:solidFill>
                  <a:srgbClr val="FFFF00"/>
                </a:solidFill>
                <a:latin typeface="Bahnschrift Condensed" panose="020B0502040204020203" pitchFamily="34" charset="0"/>
              </a:rPr>
              <a:t>DISPLAY  ON WEBSITE</a:t>
            </a:r>
          </a:p>
        </p:txBody>
      </p:sp>
      <p:pic>
        <p:nvPicPr>
          <p:cNvPr id="3" name="Picture 2"/>
          <p:cNvPicPr>
            <a:picLocks noChangeAspect="1"/>
          </p:cNvPicPr>
          <p:nvPr/>
        </p:nvPicPr>
        <p:blipFill>
          <a:blip r:embed="rId2"/>
          <a:stretch>
            <a:fillRect/>
          </a:stretch>
        </p:blipFill>
        <p:spPr>
          <a:xfrm>
            <a:off x="508000" y="1095375"/>
            <a:ext cx="8128000" cy="3917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7" y="341373"/>
            <a:ext cx="7704000" cy="488400"/>
          </a:xfrm>
        </p:spPr>
        <p:txBody>
          <a:bodyPr/>
          <a:lstStyle/>
          <a:p>
            <a:r>
              <a:rPr lang="en-US" dirty="0"/>
              <a:t>Conclusion AND FUTURE USE</a:t>
            </a:r>
          </a:p>
        </p:txBody>
      </p:sp>
      <p:sp>
        <p:nvSpPr>
          <p:cNvPr id="10" name="TextBox 9"/>
          <p:cNvSpPr txBox="1"/>
          <p:nvPr/>
        </p:nvSpPr>
        <p:spPr>
          <a:xfrm>
            <a:off x="1409911" y="1369620"/>
            <a:ext cx="6567715" cy="1475404"/>
          </a:xfrm>
          <a:prstGeom prst="rect">
            <a:avLst/>
          </a:prstGeom>
          <a:noFill/>
        </p:spPr>
        <p:txBody>
          <a:bodyPr wrap="square">
            <a:spAutoFit/>
          </a:bodyPr>
          <a:lstStyle/>
          <a:p>
            <a:pPr marL="0" marR="0" algn="just">
              <a:lnSpc>
                <a:spcPct val="107000"/>
              </a:lnSpc>
              <a:spcBef>
                <a:spcPts val="0"/>
              </a:spcBef>
              <a:spcAft>
                <a:spcPts val="800"/>
              </a:spcAft>
            </a:pPr>
            <a:r>
              <a:rPr lang="en-US" sz="14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This system is very simple in term of calculation and improve speed as well. It required only one scanning without any need to a complicated analysis. Face recognition technology have been associated generally with very cost top secure systems. Today the core technologies have evolved and the cost of equipment is going down dramatically due to the integration and the increasing process power. Certain systems of face recognition technology are now cost effective, reliable and highly accurate. That why attendance management system using face recognition helps us in any school, colleges, and any kind of company as well.</a:t>
            </a:r>
            <a:endParaRPr lang="en-US" sz="1100" dirty="0">
              <a:solidFill>
                <a:schemeClr val="tx1"/>
              </a:solidFill>
              <a:effectLst/>
              <a:latin typeface="Aparajita" panose="02020603050405020304" pitchFamily="18" charset="0"/>
              <a:ea typeface="Calibri" panose="020F0502020204030204" pitchFamily="34" charset="0"/>
              <a:cs typeface="Aparajita" panose="02020603050405020304" pitchFamily="18" charset="0"/>
            </a:endParaRPr>
          </a:p>
        </p:txBody>
      </p:sp>
      <p:sp>
        <p:nvSpPr>
          <p:cNvPr id="3" name="TextBox 2"/>
          <p:cNvSpPr txBox="1"/>
          <p:nvPr/>
        </p:nvSpPr>
        <p:spPr>
          <a:xfrm>
            <a:off x="1409911" y="3154326"/>
            <a:ext cx="6444005" cy="1169551"/>
          </a:xfrm>
          <a:prstGeom prst="rect">
            <a:avLst/>
          </a:prstGeom>
          <a:noFill/>
        </p:spPr>
        <p:txBody>
          <a:bodyPr wrap="square" rtlCol="0">
            <a:spAutoFit/>
          </a:bodyPr>
          <a:lstStyle/>
          <a:p>
            <a:pPr algn="just"/>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We can use this technology in other ways as well, further expanding the monitoring to track specific students on campus in real-time. We can also work with recorded videos instead of taking pictures. But some time period is kept for recording the images, because if the recording is done continuously then the load on the database increases. Future work is to improve the algorithm's detection rate when a person has unintentional changes such as shaving the head, using scarves and beards.</a:t>
            </a:r>
            <a:endParaRPr lang="en-US" dirty="0">
              <a:solidFill>
                <a:schemeClr val="tx1"/>
              </a:solidFill>
              <a:latin typeface="Aparajita" panose="02020603050405020304" pitchFamily="18" charset="0"/>
              <a:cs typeface="Aparajita" panose="02020603050405020304" pitchFamily="18"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
        <p:nvSpPr>
          <p:cNvPr id="2579" name="Google Shape;2579;p47"/>
          <p:cNvSpPr txBox="1"/>
          <p:nvPr/>
        </p:nvSpPr>
        <p:spPr>
          <a:xfrm>
            <a:off x="1555432" y="2021840"/>
            <a:ext cx="2292985" cy="549910"/>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endParaRPr lang="en-IN" sz="105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2580" name="Google Shape;2580;p47"/>
          <p:cNvSpPr txBox="1"/>
          <p:nvPr/>
        </p:nvSpPr>
        <p:spPr>
          <a:xfrm>
            <a:off x="976549" y="1544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IN" sz="2400" dirty="0">
              <a:solidFill>
                <a:schemeClr val="dk2"/>
              </a:solidFill>
              <a:latin typeface="Bebas Neue" panose="020B0606020202050201"/>
              <a:ea typeface="Bebas Neue" panose="020B0606020202050201"/>
              <a:cs typeface="Bebas Neue" panose="020B0606020202050201"/>
              <a:sym typeface="Bebas Neue" panose="020B0606020202050201"/>
            </a:endParaRPr>
          </a:p>
        </p:txBody>
      </p:sp>
      <p:sp>
        <p:nvSpPr>
          <p:cNvPr id="2583" name="Google Shape;2583;p47"/>
          <p:cNvSpPr txBox="1"/>
          <p:nvPr/>
        </p:nvSpPr>
        <p:spPr>
          <a:xfrm>
            <a:off x="6438900" y="1597634"/>
            <a:ext cx="2024346" cy="21167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IN" altLang="en-GB" sz="2400" dirty="0">
              <a:solidFill>
                <a:schemeClr val="dk2"/>
              </a:solidFill>
              <a:latin typeface="Bebas Neue" panose="020B0606020202050201"/>
              <a:ea typeface="Bebas Neue" panose="020B0606020202050201"/>
              <a:cs typeface="Bebas Neue" panose="020B0606020202050201"/>
              <a:sym typeface="Bebas Neue" panose="020B0606020202050201"/>
            </a:endParaRPr>
          </a:p>
        </p:txBody>
      </p:sp>
      <p:sp>
        <p:nvSpPr>
          <p:cNvPr id="109" name="Google Shape;2579;p47"/>
          <p:cNvSpPr txBox="1"/>
          <p:nvPr/>
        </p:nvSpPr>
        <p:spPr>
          <a:xfrm>
            <a:off x="6492910" y="2340494"/>
            <a:ext cx="2019918" cy="550183"/>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endParaRPr sz="105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7" name="Text Box 6"/>
          <p:cNvSpPr txBox="1"/>
          <p:nvPr/>
        </p:nvSpPr>
        <p:spPr>
          <a:xfrm>
            <a:off x="2428175" y="1691797"/>
            <a:ext cx="4145280" cy="1198880"/>
          </a:xfrm>
          <a:prstGeom prst="rect">
            <a:avLst/>
          </a:prstGeom>
          <a:noFill/>
        </p:spPr>
        <p:txBody>
          <a:bodyPr wrap="none" rtlCol="0">
            <a:spAutoFit/>
          </a:bodyPr>
          <a:lstStyle/>
          <a:p>
            <a:pPr algn="l"/>
            <a:r>
              <a:rPr lang="en-IN" altLang="en-US" sz="7200" dirty="0">
                <a:latin typeface="Arial" panose="020B0604020202020204" pitchFamily="34" charset="0"/>
                <a:cs typeface="Arial" panose="020B0604020202020204" pitchFamily="34" charset="0"/>
                <a:sym typeface="+mn-ea"/>
              </a:rPr>
              <a:t>THANKS!</a:t>
            </a:r>
            <a:endParaRPr lang="en-IN" altLang="en-US" sz="72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23772" y="110998"/>
            <a:ext cx="4572000" cy="923330"/>
          </a:xfrm>
          <a:prstGeom prst="rect">
            <a:avLst/>
          </a:prstGeom>
          <a:noFill/>
        </p:spPr>
        <p:txBody>
          <a:bodyPr wrap="square">
            <a:spAutoFit/>
          </a:bodyPr>
          <a:lstStyle/>
          <a:p>
            <a:r>
              <a:rPr lang="en-GB" sz="5400" dirty="0">
                <a:solidFill>
                  <a:schemeClr val="bg2"/>
                </a:solidFill>
                <a:latin typeface="Bebas Neue" panose="020B0606020202050201" charset="0"/>
              </a:rPr>
              <a:t>ABstracT</a:t>
            </a:r>
            <a:endParaRPr lang="en-US" dirty="0">
              <a:solidFill>
                <a:schemeClr val="bg2"/>
              </a:solidFill>
            </a:endParaRPr>
          </a:p>
        </p:txBody>
      </p:sp>
      <p:sp>
        <p:nvSpPr>
          <p:cNvPr id="7" name="TextBox 6"/>
          <p:cNvSpPr txBox="1"/>
          <p:nvPr/>
        </p:nvSpPr>
        <p:spPr>
          <a:xfrm>
            <a:off x="1458686" y="1183942"/>
            <a:ext cx="6516914" cy="2462213"/>
          </a:xfrm>
          <a:prstGeom prst="rect">
            <a:avLst/>
          </a:prstGeom>
          <a:noFill/>
        </p:spPr>
        <p:txBody>
          <a:bodyPr wrap="square">
            <a:spAutoFit/>
          </a:bodyPr>
          <a:lstStyle/>
          <a:p>
            <a:pPr algn="just"/>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In today's almost the whole world is connected to the Internet. All the digital devices are connected to the Internet which infuses work easier for the people. Nowadays, many of the devices are being developed using the Internet of Things (IoT), computing, image processing, and machine learning. The system had been developed for appraise the attendance of the student and recognition of the student faces for marking up the attendance. The system is enacted to form a classroom attendance system that uses the concept of face recognition as today's manual attendance systems become more time-consuming and cumbersome to keep up properly. A database of all the students with their details is stored in the firebase cloud, and attendance is recorded when the face that is recognized by the system is available in the database which had been done through training of the images. The </a:t>
            </a:r>
            <a:r>
              <a:rPr lang="en-US" i="1" dirty="0">
                <a:solidFill>
                  <a:schemeClr val="tx1"/>
                </a:solidFill>
                <a:latin typeface="Aparajita" panose="02020603050405020304" pitchFamily="18" charset="0"/>
                <a:ea typeface="Calibri" panose="020F0502020204030204" pitchFamily="34" charset="0"/>
                <a:cs typeface="Aparajita" panose="02020603050405020304" pitchFamily="18" charset="0"/>
              </a:rPr>
              <a:t> system is designed and developed in </a:t>
            </a:r>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python language .It has its own face recognition method and listening features using the (LBPH) Algorithm" within the project of the OpenCV library. It uses "</a:t>
            </a:r>
            <a:r>
              <a:rPr lang="en-US" sz="1400" i="1" dirty="0" err="1">
                <a:solidFill>
                  <a:schemeClr val="tx1"/>
                </a:solidFill>
                <a:effectLst/>
                <a:latin typeface="Aparajita" panose="02020603050405020304" pitchFamily="18" charset="0"/>
                <a:ea typeface="Calibri" panose="020F0502020204030204" pitchFamily="34" charset="0"/>
                <a:cs typeface="Aparajita" panose="02020603050405020304" pitchFamily="18" charset="0"/>
              </a:rPr>
              <a:t>Haar</a:t>
            </a:r>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Cascade Classifier". It uses </a:t>
            </a:r>
            <a:r>
              <a:rPr lang="en-US" sz="1400" i="1" dirty="0" err="1">
                <a:solidFill>
                  <a:schemeClr val="tx1"/>
                </a:solidFill>
                <a:effectLst/>
                <a:latin typeface="Aparajita" panose="02020603050405020304" pitchFamily="18" charset="0"/>
                <a:ea typeface="Calibri" panose="020F0502020204030204" pitchFamily="34" charset="0"/>
                <a:cs typeface="Aparajita" panose="02020603050405020304" pitchFamily="18" charset="0"/>
              </a:rPr>
              <a:t>Tkinter</a:t>
            </a:r>
            <a:r>
              <a:rPr lang="en-US" sz="1400" i="1"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 for GUI and Firebase for the database.</a:t>
            </a:r>
            <a:endParaRPr lang="en-US" dirty="0"/>
          </a:p>
        </p:txBody>
      </p:sp>
      <p:sp>
        <p:nvSpPr>
          <p:cNvPr id="8" name="Rectangle: Rounded Corners 7"/>
          <p:cNvSpPr/>
          <p:nvPr/>
        </p:nvSpPr>
        <p:spPr>
          <a:xfrm>
            <a:off x="1741713" y="3795769"/>
            <a:ext cx="5871029" cy="7547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b="1" dirty="0">
                <a:solidFill>
                  <a:schemeClr val="tx2">
                    <a:lumMod val="75000"/>
                  </a:schemeClr>
                </a:solidFill>
                <a:effectLst/>
                <a:latin typeface="Sitka Display" pitchFamily="2" charset="0"/>
                <a:ea typeface="Times New Roman" panose="02020603050405020304" pitchFamily="18" charset="0"/>
              </a:rPr>
              <a:t>Keywords:  Face Recognition, Face Detection, </a:t>
            </a:r>
            <a:r>
              <a:rPr lang="en-US" sz="1200" b="1" dirty="0" err="1">
                <a:solidFill>
                  <a:schemeClr val="tx2">
                    <a:lumMod val="75000"/>
                  </a:schemeClr>
                </a:solidFill>
                <a:effectLst/>
                <a:latin typeface="Sitka Display" pitchFamily="2" charset="0"/>
                <a:ea typeface="Times New Roman" panose="02020603050405020304" pitchFamily="18" charset="0"/>
              </a:rPr>
              <a:t>Haar</a:t>
            </a:r>
            <a:r>
              <a:rPr lang="en-US" sz="1200" b="1" dirty="0">
                <a:solidFill>
                  <a:schemeClr val="tx2">
                    <a:lumMod val="75000"/>
                  </a:schemeClr>
                </a:solidFill>
                <a:effectLst/>
                <a:latin typeface="Sitka Display" pitchFamily="2" charset="0"/>
                <a:ea typeface="Times New Roman" panose="02020603050405020304" pitchFamily="18" charset="0"/>
              </a:rPr>
              <a:t>-Cascade Classifier, Local Binary Pattern Histogram (LBPH), </a:t>
            </a:r>
            <a:r>
              <a:rPr lang="en-US" sz="1200" b="1" dirty="0" err="1">
                <a:solidFill>
                  <a:schemeClr val="tx2">
                    <a:lumMod val="75000"/>
                  </a:schemeClr>
                </a:solidFill>
                <a:effectLst/>
                <a:latin typeface="Sitka Display" pitchFamily="2" charset="0"/>
                <a:ea typeface="Times New Roman" panose="02020603050405020304" pitchFamily="18" charset="0"/>
              </a:rPr>
              <a:t>Tkinter</a:t>
            </a:r>
            <a:r>
              <a:rPr lang="en-US" sz="1200" b="1" dirty="0">
                <a:solidFill>
                  <a:schemeClr val="tx2">
                    <a:lumMod val="75000"/>
                  </a:schemeClr>
                </a:solidFill>
                <a:effectLst/>
                <a:latin typeface="Sitka Display" pitchFamily="2" charset="0"/>
                <a:ea typeface="Times New Roman" panose="02020603050405020304" pitchFamily="18" charset="0"/>
              </a:rPr>
              <a:t>, OpenCV, Firebase Cloud</a:t>
            </a:r>
            <a:endParaRPr lang="en-US" sz="1200" b="1" dirty="0">
              <a:solidFill>
                <a:schemeClr val="tx2">
                  <a:lumMod val="75000"/>
                </a:schemeClr>
              </a:solidFill>
              <a:latin typeface="Sitka Display" pitchFamily="2"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578232" y="185213"/>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u="sng" dirty="0"/>
              <a:t>Problem Definition</a:t>
            </a:r>
            <a:endParaRPr lang="en-US" sz="3200" u="sng" dirty="0">
              <a:latin typeface="Bebas Neue" panose="020B0606020202050201"/>
              <a:ea typeface="Bebas Neue" panose="020B0606020202050201"/>
              <a:cs typeface="Bebas Neue" panose="020B0606020202050201"/>
              <a:sym typeface="Bebas Neue" panose="020B0606020202050201"/>
            </a:endParaRPr>
          </a:p>
        </p:txBody>
      </p:sp>
      <p:sp>
        <p:nvSpPr>
          <p:cNvPr id="1878" name="Google Shape;1878;p25"/>
          <p:cNvSpPr txBox="1">
            <a:spLocks noGrp="1"/>
          </p:cNvSpPr>
          <p:nvPr>
            <p:ph type="body" idx="1"/>
          </p:nvPr>
        </p:nvSpPr>
        <p:spPr>
          <a:xfrm>
            <a:off x="656205" y="1605624"/>
            <a:ext cx="7704000" cy="2257539"/>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US" sz="1800" dirty="0">
                <a:solidFill>
                  <a:schemeClr val="tx1">
                    <a:lumMod val="75000"/>
                  </a:schemeClr>
                </a:solidFill>
                <a:latin typeface="Bahnschrift" panose="020B0502040204020203" pitchFamily="34" charset="0"/>
              </a:rPr>
              <a:t>.</a:t>
            </a:r>
            <a:endParaRPr sz="1800" dirty="0">
              <a:solidFill>
                <a:schemeClr val="tx1">
                  <a:lumMod val="75000"/>
                </a:schemeClr>
              </a:solidFill>
              <a:latin typeface="Bahnschrift" panose="020B0502040204020203" pitchFamily="34" charset="0"/>
              <a:sym typeface="Roboto" panose="02000000000000000000"/>
            </a:endParaRPr>
          </a:p>
        </p:txBody>
      </p:sp>
      <p:graphicFrame>
        <p:nvGraphicFramePr>
          <p:cNvPr id="6" name="Diagram 5"/>
          <p:cNvGraphicFramePr/>
          <p:nvPr/>
        </p:nvGraphicFramePr>
        <p:xfrm>
          <a:off x="0" y="1873843"/>
          <a:ext cx="6702585" cy="2915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921488" y="907312"/>
            <a:ext cx="7010400" cy="830997"/>
          </a:xfrm>
          <a:prstGeom prst="rect">
            <a:avLst/>
          </a:prstGeom>
          <a:noFill/>
        </p:spPr>
        <p:txBody>
          <a:bodyPr wrap="square" rtlCol="0">
            <a:spAutoFit/>
          </a:bodyPr>
          <a:lstStyle/>
          <a:p>
            <a:r>
              <a:rPr lang="en-US" sz="1600" dirty="0">
                <a:solidFill>
                  <a:schemeClr val="tx1">
                    <a:lumMod val="85000"/>
                  </a:schemeClr>
                </a:solidFill>
                <a:latin typeface="Aparajita" panose="02020603050405020304" pitchFamily="18" charset="0"/>
                <a:cs typeface="Aparajita" panose="02020603050405020304" pitchFamily="18" charset="0"/>
              </a:rPr>
              <a:t>The use of digital paper based manual attendance system by giving the lecturers attendance sheet to check whether the student is attended the class or not. For the sake of this system many problems has faced that manual system.</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9" y="51350"/>
            <a:ext cx="7704000" cy="488400"/>
          </a:xfrm>
        </p:spPr>
        <p:txBody>
          <a:bodyPr/>
          <a:lstStyle/>
          <a:p>
            <a:r>
              <a:rPr lang="en-US" dirty="0"/>
              <a:t>Objectives</a:t>
            </a:r>
          </a:p>
        </p:txBody>
      </p:sp>
      <p:graphicFrame>
        <p:nvGraphicFramePr>
          <p:cNvPr id="3" name="Diagram 2"/>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1727200" y="788589"/>
            <a:ext cx="1837794" cy="1352267"/>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p:cNvPicPr>
            <a:picLocks noChangeAspect="1"/>
          </p:cNvPicPr>
          <p:nvPr/>
        </p:nvPicPr>
        <p:blipFill>
          <a:blip r:embed="rId8"/>
          <a:stretch>
            <a:fillRect/>
          </a:stretch>
        </p:blipFill>
        <p:spPr>
          <a:xfrm>
            <a:off x="3651635" y="788590"/>
            <a:ext cx="1840729" cy="1352266"/>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p:cNvPicPr>
            <a:picLocks noChangeAspect="1"/>
          </p:cNvPicPr>
          <p:nvPr/>
        </p:nvPicPr>
        <p:blipFill>
          <a:blip r:embed="rId9"/>
          <a:stretch>
            <a:fillRect/>
          </a:stretch>
        </p:blipFill>
        <p:spPr>
          <a:xfrm>
            <a:off x="5674064" y="788590"/>
            <a:ext cx="1823987" cy="1352266"/>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07" y="192517"/>
            <a:ext cx="2469767" cy="488400"/>
          </a:xfrm>
        </p:spPr>
        <p:txBody>
          <a:bodyPr/>
          <a:lstStyle/>
          <a:p>
            <a:r>
              <a:rPr lang="en-US" u="sng" dirty="0"/>
              <a:t>Introduction</a:t>
            </a:r>
          </a:p>
        </p:txBody>
      </p:sp>
      <p:sp>
        <p:nvSpPr>
          <p:cNvPr id="3" name="Text Placeholder 2"/>
          <p:cNvSpPr>
            <a:spLocks noGrp="1"/>
          </p:cNvSpPr>
          <p:nvPr>
            <p:ph type="body" idx="1"/>
          </p:nvPr>
        </p:nvSpPr>
        <p:spPr>
          <a:xfrm>
            <a:off x="3749749" y="2723603"/>
            <a:ext cx="4684374" cy="2561664"/>
          </a:xfrm>
        </p:spPr>
        <p:txBody>
          <a:bodyPr/>
          <a:lstStyle/>
          <a:p>
            <a:pPr marL="127000" indent="0" algn="just">
              <a:buNone/>
            </a:pPr>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Attendance Management System Using Face </a:t>
            </a:r>
            <a:r>
              <a:rPr lang="en-US" sz="1600" dirty="0">
                <a:solidFill>
                  <a:schemeClr val="tx1"/>
                </a:solidFill>
                <a:latin typeface="Aparajita" panose="02020603050405020304" pitchFamily="18" charset="0"/>
                <a:ea typeface="Calibri" panose="020F0502020204030204" pitchFamily="34" charset="0"/>
                <a:cs typeface="Aparajita" panose="02020603050405020304" pitchFamily="18" charset="0"/>
              </a:rPr>
              <a:t>R</a:t>
            </a:r>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ecognition is a system developed for daily student attendance in schools, colleges and institutes. Face recognition could be a trending technology almost utilized in every area from security, research, automation and lots of more things. and that we are aiming and targeting on the attendance of the scholars by applying OpenCV and a few python’s inbuilt functionality. we've got also used text to speech library.</a:t>
            </a:r>
            <a:endParaRPr lang="en-US" sz="1600" dirty="0">
              <a:solidFill>
                <a:schemeClr val="tx1"/>
              </a:solidFill>
              <a:latin typeface="Aparajita" panose="02020603050405020304" pitchFamily="18" charset="0"/>
              <a:cs typeface="Aparajita" panose="02020603050405020304" pitchFamily="18" charset="0"/>
            </a:endParaRPr>
          </a:p>
        </p:txBody>
      </p:sp>
      <p:pic>
        <p:nvPicPr>
          <p:cNvPr id="1026" name="Picture 2" descr="Attendance management system using hybrid face recognition techniques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1" y="1297171"/>
            <a:ext cx="2504187" cy="24009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PT – attendance management system using face recognition-Paatham  PowerPoint presentation | free to download - id: 8d9c13-Nzcx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385" y="293457"/>
            <a:ext cx="2469767" cy="185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30" y="103735"/>
            <a:ext cx="7704000" cy="488400"/>
          </a:xfrm>
        </p:spPr>
        <p:txBody>
          <a:bodyPr/>
          <a:lstStyle/>
          <a:p>
            <a:r>
              <a:rPr lang="en-US" dirty="0"/>
              <a:t>Technology Used</a:t>
            </a:r>
          </a:p>
        </p:txBody>
      </p:sp>
      <p:sp>
        <p:nvSpPr>
          <p:cNvPr id="5" name="TextBox 4"/>
          <p:cNvSpPr txBox="1"/>
          <p:nvPr/>
        </p:nvSpPr>
        <p:spPr>
          <a:xfrm>
            <a:off x="1407885" y="1248229"/>
            <a:ext cx="7097485" cy="2185214"/>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Machine learning - LBPH algorithm, </a:t>
            </a:r>
            <a:r>
              <a:rPr lang="en-US" i="1" dirty="0" err="1">
                <a:solidFill>
                  <a:schemeClr val="tx1"/>
                </a:solidFill>
                <a:latin typeface="Consolas" panose="020B0609020204030204" pitchFamily="49" charset="0"/>
              </a:rPr>
              <a:t>haarcascade</a:t>
            </a:r>
            <a:r>
              <a:rPr lang="en-US" i="1" dirty="0">
                <a:solidFill>
                  <a:schemeClr val="tx1"/>
                </a:solidFill>
                <a:latin typeface="Consolas" panose="020B0609020204030204" pitchFamily="49" charset="0"/>
              </a:rPr>
              <a:t> classifier</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Image processing -  python open CV library</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GUI – </a:t>
            </a:r>
            <a:r>
              <a:rPr lang="en-US" i="1" dirty="0" err="1">
                <a:solidFill>
                  <a:schemeClr val="tx1"/>
                </a:solidFill>
                <a:latin typeface="Consolas" panose="020B0609020204030204" pitchFamily="49" charset="0"/>
              </a:rPr>
              <a:t>tkinter</a:t>
            </a:r>
            <a:r>
              <a:rPr lang="en-US" i="1" dirty="0">
                <a:solidFill>
                  <a:schemeClr val="tx1"/>
                </a:solidFill>
                <a:latin typeface="Consolas" panose="020B0609020204030204" pitchFamily="49" charset="0"/>
              </a:rPr>
              <a:t> library</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Database – firebase cloud real -time database and authentication</a:t>
            </a:r>
          </a:p>
          <a:p>
            <a:pPr marL="285750" indent="-285750">
              <a:lnSpc>
                <a:spcPct val="200000"/>
              </a:lnSpc>
              <a:buFont typeface="Wingdings" panose="05000000000000000000" pitchFamily="2" charset="2"/>
              <a:buChar char="§"/>
            </a:pPr>
            <a:r>
              <a:rPr lang="en-US" i="1" dirty="0">
                <a:solidFill>
                  <a:schemeClr val="tx1"/>
                </a:solidFill>
                <a:latin typeface="Consolas" panose="020B0609020204030204" pitchFamily="49" charset="0"/>
              </a:rPr>
              <a:t>Cloud technology – </a:t>
            </a:r>
            <a:r>
              <a:rPr lang="en-US" i="1" dirty="0" err="1">
                <a:solidFill>
                  <a:schemeClr val="tx1"/>
                </a:solidFill>
                <a:latin typeface="Consolas" panose="020B0609020204030204" pitchFamily="49" charset="0"/>
              </a:rPr>
              <a:t>paas</a:t>
            </a:r>
            <a:r>
              <a:rPr lang="en-US" i="1" dirty="0">
                <a:solidFill>
                  <a:schemeClr val="tx1"/>
                </a:solidFill>
                <a:latin typeface="Consolas" panose="020B0609020204030204" pitchFamily="49" charset="0"/>
              </a:rPr>
              <a:t> (</a:t>
            </a:r>
            <a:r>
              <a:rPr lang="en-US" i="1" dirty="0" err="1">
                <a:solidFill>
                  <a:schemeClr val="tx1"/>
                </a:solidFill>
                <a:latin typeface="Consolas" panose="020B0609020204030204" pitchFamily="49" charset="0"/>
              </a:rPr>
              <a:t>hereoku</a:t>
            </a:r>
            <a:r>
              <a:rPr lang="en-US" i="1" dirty="0">
                <a:solidFill>
                  <a:schemeClr val="tx1"/>
                </a:solidFill>
                <a:latin typeface="Consolas" panose="020B0609020204030204" pitchFamily="49" charset="0"/>
              </a:rPr>
              <a:t> application)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4042229" y="106644"/>
            <a:ext cx="5021942" cy="4884012"/>
          </a:xfrm>
          <a:prstGeom prst="rect">
            <a:avLst/>
          </a:prstGeom>
        </p:spPr>
      </p:pic>
      <p:sp>
        <p:nvSpPr>
          <p:cNvPr id="76" name="Title 1"/>
          <p:cNvSpPr txBox="1"/>
          <p:nvPr/>
        </p:nvSpPr>
        <p:spPr>
          <a:xfrm>
            <a:off x="344317" y="289034"/>
            <a:ext cx="3362902" cy="8876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1" u="sng" dirty="0">
                <a:solidFill>
                  <a:schemeClr val="bg2"/>
                </a:solidFill>
                <a:latin typeface="Bebas Neue" panose="020B0606020202050201" charset="0"/>
                <a:cs typeface="Aparajita" panose="02020603050405020304" pitchFamily="18" charset="0"/>
              </a:rPr>
              <a:t>SYSTEM ARCHITECTURE</a:t>
            </a:r>
          </a:p>
        </p:txBody>
      </p:sp>
      <p:sp>
        <p:nvSpPr>
          <p:cNvPr id="5" name="TextBox 4"/>
          <p:cNvSpPr txBox="1"/>
          <p:nvPr/>
        </p:nvSpPr>
        <p:spPr>
          <a:xfrm>
            <a:off x="229842" y="1435743"/>
            <a:ext cx="3225209" cy="2640723"/>
          </a:xfrm>
          <a:prstGeom prst="rect">
            <a:avLst/>
          </a:prstGeom>
          <a:noFill/>
        </p:spPr>
        <p:txBody>
          <a:bodyPr wrap="square">
            <a:spAutoFit/>
          </a:bodyPr>
          <a:lstStyle/>
          <a:p>
            <a:pPr marL="0" marR="0" algn="just">
              <a:lnSpc>
                <a:spcPct val="115000"/>
              </a:lnSpc>
              <a:spcBef>
                <a:spcPts val="0"/>
              </a:spcBef>
              <a:spcAft>
                <a:spcPts val="1000"/>
              </a:spcAft>
            </a:pPr>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The system architecture process is developed where the concepts that will be the backbone of the system and where the actual system is developed. It describes the conceptual model that shows the structure and behavior of the proposed system or of an existing system. The architecture includes the technical framework, end user requirements, and a list of the system components</a:t>
            </a:r>
            <a:r>
              <a:rPr lang="en-US" sz="1400" dirty="0">
                <a:solidFill>
                  <a:schemeClr val="tx1"/>
                </a:solidFill>
                <a:effectLst/>
                <a:latin typeface="Times New Roman" panose="02020603050405020304" pitchFamily="18" charset="0"/>
                <a:ea typeface="Calibri" panose="020F0502020204030204" pitchFamily="34" charset="0"/>
              </a:rPr>
              <a:t>.</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5531"/>
            <a:ext cx="7704000" cy="488400"/>
          </a:xfrm>
        </p:spPr>
        <p:txBody>
          <a:bodyPr/>
          <a:lstStyle/>
          <a:p>
            <a:r>
              <a:rPr lang="en-US" dirty="0"/>
              <a:t>training Image</a:t>
            </a:r>
          </a:p>
        </p:txBody>
      </p:sp>
      <p:sp>
        <p:nvSpPr>
          <p:cNvPr id="4" name="TextBox 3"/>
          <p:cNvSpPr txBox="1"/>
          <p:nvPr/>
        </p:nvSpPr>
        <p:spPr>
          <a:xfrm>
            <a:off x="5856513" y="2083582"/>
            <a:ext cx="2993571" cy="1569660"/>
          </a:xfrm>
          <a:prstGeom prst="rect">
            <a:avLst/>
          </a:prstGeom>
          <a:noFill/>
        </p:spPr>
        <p:txBody>
          <a:bodyPr wrap="square">
            <a:spAutoFit/>
          </a:bodyPr>
          <a:lstStyle/>
          <a:p>
            <a:pPr algn="just"/>
            <a:r>
              <a:rPr lang="en-US" sz="1600"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Training data is also known as a training set, training dataset or learning set. This module is used in this project from capturing the image and training of the image to recognize the faces of the students given to train.</a:t>
            </a:r>
            <a:endParaRPr lang="en-US" sz="1600" dirty="0">
              <a:solidFill>
                <a:schemeClr val="tx1"/>
              </a:solidFill>
              <a:latin typeface="Aparajita" panose="02020603050405020304" pitchFamily="18" charset="0"/>
              <a:cs typeface="Aparajita" panose="02020603050405020304" pitchFamily="18" charset="0"/>
            </a:endParaRPr>
          </a:p>
        </p:txBody>
      </p:sp>
      <p:pic>
        <p:nvPicPr>
          <p:cNvPr id="5" name="Picture 4"/>
          <p:cNvPicPr>
            <a:picLocks noChangeAspect="1"/>
          </p:cNvPicPr>
          <p:nvPr/>
        </p:nvPicPr>
        <p:blipFill>
          <a:blip r:embed="rId2"/>
          <a:stretch>
            <a:fillRect/>
          </a:stretch>
        </p:blipFill>
        <p:spPr>
          <a:xfrm>
            <a:off x="83459" y="558800"/>
            <a:ext cx="4873170" cy="4501756"/>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9861" y="124395"/>
            <a:ext cx="5285275" cy="875065"/>
          </a:xfrm>
        </p:spPr>
        <p:txBody>
          <a:bodyPr/>
          <a:lstStyle/>
          <a:p>
            <a:r>
              <a:rPr lang="en-US" sz="3200" dirty="0">
                <a:solidFill>
                  <a:schemeClr val="bg2"/>
                </a:solidFill>
              </a:rPr>
              <a:t>WEBSITE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6798" y="1115651"/>
            <a:ext cx="4248785" cy="3776980"/>
          </a:xfrm>
          <a:prstGeom prst="rect">
            <a:avLst/>
          </a:prstGeom>
        </p:spPr>
      </p:pic>
      <p:sp>
        <p:nvSpPr>
          <p:cNvPr id="5" name="TextBox 4"/>
          <p:cNvSpPr txBox="1"/>
          <p:nvPr/>
        </p:nvSpPr>
        <p:spPr>
          <a:xfrm>
            <a:off x="5025657" y="1780069"/>
            <a:ext cx="3747628" cy="2054409"/>
          </a:xfrm>
          <a:prstGeom prst="rect">
            <a:avLst/>
          </a:prstGeom>
          <a:noFill/>
        </p:spPr>
        <p:txBody>
          <a:bodyPr wrap="square" rtlCol="0">
            <a:spAutoFit/>
          </a:bodyPr>
          <a:lstStyle/>
          <a:p>
            <a:pPr marL="0" marR="0">
              <a:spcBef>
                <a:spcPts val="0"/>
              </a:spcBef>
              <a:spcAft>
                <a:spcPts val="0"/>
              </a:spcAft>
            </a:pPr>
            <a:r>
              <a:rPr lang="en-US" dirty="0">
                <a:solidFill>
                  <a:schemeClr val="tx1"/>
                </a:solidFill>
                <a:effectLst/>
                <a:latin typeface="Aparajita" panose="02020603050405020304" pitchFamily="18" charset="0"/>
                <a:ea typeface="Calibri" panose="020F0502020204030204" pitchFamily="34" charset="0"/>
                <a:cs typeface="Aparajita" panose="02020603050405020304" pitchFamily="18" charset="0"/>
              </a:rPr>
              <a:t>The user who are willing to login through website must provide login details for accessing the website system. The website is designed using HTML, Tailwind CSS and JavaScript. The website demonstrations the databases stored in the system in the tabular format. The link of our website is</a:t>
            </a:r>
            <a:r>
              <a:rPr lang="en-US" dirty="0">
                <a:effectLst/>
                <a:latin typeface="Times New Roman" panose="02020603050405020304" pitchFamily="18" charset="0"/>
                <a:ea typeface="Calibri" panose="020F0502020204030204" pitchFamily="34" charset="0"/>
              </a:rPr>
              <a:t>:</a:t>
            </a:r>
          </a:p>
          <a:p>
            <a:pPr marL="0" marR="0">
              <a:spcBef>
                <a:spcPts val="0"/>
              </a:spcBef>
              <a:spcAft>
                <a:spcPts val="0"/>
              </a:spcAft>
            </a:pPr>
            <a:r>
              <a:rPr lang="en-US" sz="1050" dirty="0">
                <a:effectLst/>
                <a:latin typeface="Times New Roman" panose="02020603050405020304" pitchFamily="18" charset="0"/>
                <a:ea typeface="Calibri" panose="020F0502020204030204" pitchFamily="34" charset="0"/>
              </a:rPr>
              <a:t> </a:t>
            </a:r>
          </a:p>
          <a:p>
            <a:pPr marL="0" marR="0" algn="ctr">
              <a:spcBef>
                <a:spcPts val="0"/>
              </a:spcBef>
              <a:spcAft>
                <a:spcPts val="0"/>
              </a:spcAft>
            </a:pPr>
            <a:r>
              <a:rPr lang="en-US" sz="1050" dirty="0">
                <a:effectLst/>
                <a:latin typeface="Times New Roman" panose="02020603050405020304" pitchFamily="18" charset="0"/>
                <a:ea typeface="Calibri" panose="020F0502020204030204" pitchFamily="34" charset="0"/>
              </a:rPr>
              <a:t> </a:t>
            </a:r>
          </a:p>
          <a:p>
            <a:pPr marL="0" marR="0" algn="ctr">
              <a:spcBef>
                <a:spcPts val="0"/>
              </a:spcBef>
              <a:spcAft>
                <a:spcPts val="0"/>
              </a:spcAft>
            </a:pPr>
            <a:r>
              <a:rPr lang="en-US" sz="1050" dirty="0">
                <a:effectLst/>
                <a:latin typeface="Times New Roman" panose="02020603050405020304" pitchFamily="18" charset="0"/>
                <a:ea typeface="Calibri" panose="020F0502020204030204" pitchFamily="34" charset="0"/>
              </a:rPr>
              <a:t> </a:t>
            </a:r>
          </a:p>
          <a:p>
            <a:pPr marL="0" marR="0" algn="ctr">
              <a:spcBef>
                <a:spcPts val="0"/>
              </a:spcBef>
              <a:spcAft>
                <a:spcPts val="0"/>
              </a:spcAft>
            </a:pPr>
            <a:r>
              <a:rPr lang="en-US" sz="1200" b="1" u="sng" dirty="0">
                <a:solidFill>
                  <a:schemeClr val="accent4"/>
                </a:solidFill>
                <a:effectLst/>
                <a:latin typeface="Times New Roman" panose="02020603050405020304" pitchFamily="18" charset="0"/>
                <a:ea typeface="Calibri" panose="020F0502020204030204" pitchFamily="34" charset="0"/>
                <a:hlinkClick r:id="rId3"/>
              </a:rPr>
              <a:t>https://attendance-mgnt-system.herokuapp.com/</a:t>
            </a:r>
            <a:endParaRPr lang="en-US" sz="1200" b="1" dirty="0">
              <a:solidFill>
                <a:schemeClr val="accent4"/>
              </a:solidFill>
              <a:effectLst/>
              <a:latin typeface="Times New Roman" panose="02020603050405020304" pitchFamily="18" charset="0"/>
              <a:ea typeface="Calibri" panose="020F0502020204030204" pitchFamily="34" charset="0"/>
            </a:endParaRPr>
          </a:p>
          <a:p>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TotalTime>
  <Words>881</Words>
  <Application>Microsoft Office PowerPoint</Application>
  <PresentationFormat>On-screen Show (16:9)</PresentationFormat>
  <Paragraphs>49</Paragraphs>
  <Slides>15</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Times New Roman</vt:lpstr>
      <vt:lpstr>Wingdings</vt:lpstr>
      <vt:lpstr>Bahnschrift</vt:lpstr>
      <vt:lpstr>Arial</vt:lpstr>
      <vt:lpstr>Rockwell Condensed</vt:lpstr>
      <vt:lpstr>Consolas</vt:lpstr>
      <vt:lpstr>Aparajita</vt:lpstr>
      <vt:lpstr>Sitka Display</vt:lpstr>
      <vt:lpstr>Bahnschrift SemiBold SemiCondensed</vt:lpstr>
      <vt:lpstr>Bebas Neue</vt:lpstr>
      <vt:lpstr>Roboto</vt:lpstr>
      <vt:lpstr>Bahnschrift Condensed</vt:lpstr>
      <vt:lpstr>Computer Science Proposal by Slidesgo</vt:lpstr>
      <vt:lpstr>face recognition Attendance Management System </vt:lpstr>
      <vt:lpstr>PowerPoint Presentation</vt:lpstr>
      <vt:lpstr>Problem Definition</vt:lpstr>
      <vt:lpstr>Objectives</vt:lpstr>
      <vt:lpstr>Introduction</vt:lpstr>
      <vt:lpstr>Technology Used</vt:lpstr>
      <vt:lpstr>PowerPoint Presentation</vt:lpstr>
      <vt:lpstr>training Image</vt:lpstr>
      <vt:lpstr>WEBSITE</vt:lpstr>
      <vt:lpstr>RESULT OBTAINED</vt:lpstr>
      <vt:lpstr>TEST CASES</vt:lpstr>
      <vt:lpstr>REGISTER FACE SNAP</vt:lpstr>
      <vt:lpstr>PowerPoint Presentation</vt:lpstr>
      <vt:lpstr>Conclusion AND FUTURE USE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Management System using Face recognition</dc:title>
  <dc:creator>Satish Dutta</dc:creator>
  <cp:lastModifiedBy>Siddharth Palanisamy</cp:lastModifiedBy>
  <cp:revision>122</cp:revision>
  <dcterms:created xsi:type="dcterms:W3CDTF">2024-03-12T16:58:00Z</dcterms:created>
  <dcterms:modified xsi:type="dcterms:W3CDTF">2024-10-18T12:25:18Z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D90BEAB23A59482C9356A5B09D8CF866</vt:lpwstr>
  </property>
  <property fmtid="{D5CDD505-2E9C-101B-9397-08002B2CF9AE}" pid="3" name="KSOProductBuildVer">
    <vt:lpwstr>1033-11.2.0.11225</vt:lpwstr>
  </property>
</Properties>
</file>